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6858000" type="screen4x3"/>
  <p:notesSz cx="6858000" cy="9144000"/>
  <p:embeddedFontLst>
    <p:embeddedFont>
      <p:font typeface="Arial Black" panose="020B0A04020102020204" pitchFamily="34" charset="0"/>
      <p:bold r:id="rId62"/>
    </p:embeddedFont>
    <p:embeddedFont>
      <p:font typeface="Calibri" panose="020F050202020403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470" autoAdjust="0"/>
  </p:normalViewPr>
  <p:slideViewPr>
    <p:cSldViewPr>
      <p:cViewPr>
        <p:scale>
          <a:sx n="108" d="100"/>
          <a:sy n="108" d="100"/>
        </p:scale>
        <p:origin x="-9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481983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86" name="Shape 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b="1" u="sng" dirty="0"/>
              <a:t>THIS IS IMPORTANT </a:t>
            </a:r>
            <a:r>
              <a:rPr lang="en-US" dirty="0"/>
              <a:t>. . . WE </a:t>
            </a:r>
            <a:r>
              <a:rPr lang="en-US" dirty="0" smtClean="0"/>
              <a:t>OFTEN SEE </a:t>
            </a:r>
            <a:r>
              <a:rPr lang="en-US" dirty="0"/>
              <a:t>THIS </a:t>
            </a:r>
            <a:r>
              <a:rPr lang="en-US" u="sng" dirty="0" smtClean="0"/>
              <a:t>UNACCEPTABLE</a:t>
            </a:r>
            <a:r>
              <a:rPr lang="en-US" u="sng" baseline="0" dirty="0" smtClean="0"/>
              <a:t> PACKAGING </a:t>
            </a:r>
            <a:r>
              <a:rPr lang="en-US" dirty="0" smtClean="0"/>
              <a:t>WITH </a:t>
            </a:r>
            <a:r>
              <a:rPr lang="en-US" dirty="0"/>
              <a:t>INEXPERIENCED GROWERS</a:t>
            </a: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THIS IS IMPORTANT </a:t>
            </a:r>
            <a:r>
              <a:rPr lang="en-US" dirty="0" smtClean="0"/>
              <a:t>. . . MORE</a:t>
            </a:r>
            <a:r>
              <a:rPr lang="en-US" baseline="0" dirty="0" smtClean="0"/>
              <a:t> ACCEPTABLE VS. </a:t>
            </a:r>
            <a:r>
              <a:rPr lang="en-US" u="sng" dirty="0" smtClean="0"/>
              <a:t>UNACCEPTABLE</a:t>
            </a:r>
            <a:r>
              <a:rPr lang="en-US" u="sng" baseline="0" dirty="0" smtClean="0"/>
              <a:t> PACKAGING </a:t>
            </a:r>
            <a:r>
              <a:rPr lang="en-US" dirty="0" smtClean="0"/>
              <a:t> . . .</a:t>
            </a:r>
          </a:p>
          <a:p>
            <a:pPr lvl="0">
              <a:spcBef>
                <a:spcPts val="0"/>
              </a:spcBef>
              <a:buNone/>
            </a:pPr>
            <a:endParaRPr dirty="0"/>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THIS IS IMPORTANT </a:t>
            </a:r>
            <a:r>
              <a:rPr lang="en-US" dirty="0" smtClean="0"/>
              <a:t>. . . MORE</a:t>
            </a:r>
            <a:r>
              <a:rPr lang="en-US" baseline="0" dirty="0" smtClean="0"/>
              <a:t> ACCEPTABLE VS. </a:t>
            </a:r>
            <a:r>
              <a:rPr lang="en-US" u="sng" dirty="0" smtClean="0"/>
              <a:t>UNACCEPTABLE</a:t>
            </a:r>
            <a:r>
              <a:rPr lang="en-US" u="sng" baseline="0" dirty="0" smtClean="0"/>
              <a:t> PACKAGING </a:t>
            </a:r>
            <a:r>
              <a:rPr lang="en-US" dirty="0" smtClean="0"/>
              <a:t> . . .</a:t>
            </a:r>
          </a:p>
          <a:p>
            <a:pPr lvl="0">
              <a:spcBef>
                <a:spcPts val="0"/>
              </a:spcBef>
              <a:buNone/>
            </a:pPr>
            <a:endParaRPr dirty="0"/>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THIS IS IMPORTANT </a:t>
            </a:r>
            <a:r>
              <a:rPr lang="en-US" dirty="0" smtClean="0"/>
              <a:t>. . . FRESH </a:t>
            </a:r>
            <a:r>
              <a:rPr lang="en-US" baseline="0" dirty="0" smtClean="0"/>
              <a:t>VS. </a:t>
            </a:r>
            <a:r>
              <a:rPr lang="en-US" u="sng" dirty="0" smtClean="0"/>
              <a:t>UNACCEPTABLE</a:t>
            </a:r>
            <a:r>
              <a:rPr lang="en-US" u="sng" baseline="0" dirty="0" smtClean="0"/>
              <a:t> DRIED HERBS </a:t>
            </a:r>
            <a:r>
              <a:rPr lang="en-US" dirty="0" smtClean="0"/>
              <a:t> . . .</a:t>
            </a:r>
          </a:p>
          <a:p>
            <a:pPr lvl="0">
              <a:spcBef>
                <a:spcPts val="0"/>
              </a:spcBef>
              <a:buNone/>
            </a:pPr>
            <a:endParaRPr dirty="0"/>
          </a:p>
        </p:txBody>
      </p:sp>
      <p:sp>
        <p:nvSpPr>
          <p:cNvPr id="175" name="Shape 1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NOT ACCEPTABLE!!!!</a:t>
            </a:r>
            <a:endParaRPr dirty="0"/>
          </a:p>
        </p:txBody>
      </p:sp>
      <p:sp>
        <p:nvSpPr>
          <p:cNvPr id="183" name="Shape 1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NOT ACCEPTABLE</a:t>
            </a:r>
            <a:endParaRPr dirty="0"/>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This</a:t>
            </a:r>
            <a:r>
              <a:rPr lang="en-US" baseline="0" dirty="0" smtClean="0"/>
              <a:t> </a:t>
            </a:r>
            <a:r>
              <a:rPr lang="en-US" dirty="0" smtClean="0"/>
              <a:t>handout is part of the FM 101 packet – summarizes what</a:t>
            </a:r>
            <a:r>
              <a:rPr lang="en-US" baseline="0" dirty="0" smtClean="0"/>
              <a:t> will be covered in next few slides on selling eggs.</a:t>
            </a:r>
            <a:endParaRPr lang="en-US" dirty="0"/>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Regulations</a:t>
            </a:r>
            <a:r>
              <a:rPr lang="en-US" baseline="0" dirty="0" smtClean="0"/>
              <a:t> not set by Markets, but by AR Livestock and Poultry Commission . . . Apply statewide . . .</a:t>
            </a:r>
            <a:endParaRPr dirty="0"/>
          </a:p>
        </p:txBody>
      </p:sp>
      <p:sp>
        <p:nvSpPr>
          <p:cNvPr id="209" name="Shape 2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Quickly Reference these local markets and explain that they compose the Southwest Farmers’ Market Consortium.  </a:t>
            </a:r>
          </a:p>
          <a:p>
            <a:pPr lvl="0">
              <a:spcBef>
                <a:spcPts val="0"/>
              </a:spcBef>
              <a:buNone/>
            </a:pPr>
            <a:r>
              <a:rPr lang="en-US" dirty="0"/>
              <a:t>Let them know </a:t>
            </a:r>
            <a:r>
              <a:rPr lang="en-US" dirty="0" smtClean="0"/>
              <a:t>the </a:t>
            </a:r>
            <a:r>
              <a:rPr lang="en-US" dirty="0"/>
              <a:t>handouts in the blue Farmer’s Market Vendor packets include the registration forms for these markets and materials for you to reference during the presentation</a:t>
            </a:r>
            <a:r>
              <a:rPr lang="en-US" dirty="0" smtClean="0"/>
              <a:t>.</a:t>
            </a:r>
            <a:endParaRPr lang="en-US" dirty="0"/>
          </a:p>
        </p:txBody>
      </p:sp>
      <p:sp>
        <p:nvSpPr>
          <p:cNvPr id="93" name="Shape 9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16" name="Shape 2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“Ungraded”, name and address required.</a:t>
            </a:r>
          </a:p>
          <a:p>
            <a:pPr lvl="0">
              <a:spcBef>
                <a:spcPts val="0"/>
              </a:spcBef>
              <a:buNone/>
            </a:pPr>
            <a:r>
              <a:rPr lang="en-US" dirty="0" smtClean="0"/>
              <a:t>Phone optional, but good idea for contacts . . . Even email</a:t>
            </a:r>
            <a:r>
              <a:rPr lang="en-US" baseline="0" dirty="0" smtClean="0"/>
              <a:t> or website would be good idea if grower has . . .</a:t>
            </a:r>
            <a:endParaRPr dirty="0"/>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Shape 2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40" name="Shape 24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0" name="Shape 2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3" name="Shape 2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This</a:t>
            </a:r>
            <a:r>
              <a:rPr lang="en-US" baseline="0" dirty="0" smtClean="0"/>
              <a:t> </a:t>
            </a:r>
            <a:r>
              <a:rPr lang="en-US" dirty="0" smtClean="0"/>
              <a:t>handout is part of the FM 101 packet – summarizes what</a:t>
            </a:r>
            <a:r>
              <a:rPr lang="en-US" baseline="0" dirty="0" smtClean="0"/>
              <a:t> will be covered in next few slides on cottage foods.</a:t>
            </a:r>
            <a:endParaRPr lang="en-US" dirty="0"/>
          </a:p>
        </p:txBody>
      </p:sp>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4" name="Shape 2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Shape 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a:t>Briefly mention the TODAY ONLY  incentives for those considering selling this year at those three markets - lower fee plus FREE APRON.</a:t>
            </a:r>
          </a:p>
        </p:txBody>
      </p:sp>
      <p:sp>
        <p:nvSpPr>
          <p:cNvPr id="98" name="Shape 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00" name="Shape 3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12" name="Shape 3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23" name="Shape 3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1" name="Shape 3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is </a:t>
            </a:r>
            <a:r>
              <a:rPr lang="en-US" dirty="0" smtClean="0"/>
              <a:t>the back </a:t>
            </a:r>
            <a:r>
              <a:rPr lang="en-US" dirty="0"/>
              <a:t>of the handout </a:t>
            </a:r>
            <a:r>
              <a:rPr lang="en-US" dirty="0" smtClean="0"/>
              <a:t>- </a:t>
            </a:r>
            <a:r>
              <a:rPr lang="en-US" dirty="0"/>
              <a:t>reference </a:t>
            </a:r>
            <a:r>
              <a:rPr lang="en-US" dirty="0" smtClean="0"/>
              <a:t>for </a:t>
            </a:r>
            <a:r>
              <a:rPr lang="en-US" dirty="0"/>
              <a:t>everything </a:t>
            </a:r>
            <a:r>
              <a:rPr lang="en-US" dirty="0" smtClean="0"/>
              <a:t>just covered on cottage foods.</a:t>
            </a:r>
            <a:endParaRPr lang="en-US" dirty="0"/>
          </a:p>
        </p:txBody>
      </p:sp>
      <p:sp>
        <p:nvSpPr>
          <p:cNvPr id="347" name="Shape 3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Shape 35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Will be more on marketing in another session . . . Just introduce these critical concepts . . .  </a:t>
            </a:r>
          </a:p>
        </p:txBody>
      </p:sp>
      <p:sp>
        <p:nvSpPr>
          <p:cNvPr id="352" name="Shape 3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Shape 3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59" name="Shape 3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70" name="Shape 3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104" name="Shape 1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6" name="Shape 37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377" name="Shape 37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40</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3" name="Shape 3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389" name="Shape 3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Signage easy to read from a distance !</a:t>
            </a:r>
          </a:p>
        </p:txBody>
      </p:sp>
      <p:sp>
        <p:nvSpPr>
          <p:cNvPr id="395" name="Shape 3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1" name="Shape 40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Shape 4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13" name="Shape 4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32" name="Shape 4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b="1" u="sng" dirty="0"/>
              <a:t>UNCUT</a:t>
            </a:r>
            <a:r>
              <a:rPr lang="en-US" dirty="0"/>
              <a:t> IS IMPORTANT FOR NEWBIES</a:t>
            </a: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Regardless of the markets you participate in . . . take advantage of the free marketing opportunities the market provides!</a:t>
            </a:r>
          </a:p>
        </p:txBody>
      </p:sp>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54" name="Shape 4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62" name="Shape 4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summary is  in </a:t>
            </a:r>
            <a:r>
              <a:rPr lang="en-US" dirty="0" smtClean="0"/>
              <a:t>the </a:t>
            </a:r>
            <a:r>
              <a:rPr lang="en-US" dirty="0"/>
              <a:t>FM 101 </a:t>
            </a:r>
            <a:r>
              <a:rPr lang="en-US" dirty="0" smtClean="0"/>
              <a:t>packet.</a:t>
            </a:r>
            <a:endParaRPr lang="en-US" dirty="0"/>
          </a:p>
        </p:txBody>
      </p:sp>
      <p:sp>
        <p:nvSpPr>
          <p:cNvPr id="474" name="Shape 4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During training sessions,</a:t>
            </a:r>
            <a:r>
              <a:rPr lang="en-US" baseline="0" dirty="0" smtClean="0"/>
              <a:t> w</a:t>
            </a:r>
            <a:r>
              <a:rPr lang="en-US" dirty="0" smtClean="0"/>
              <a:t>ill </a:t>
            </a:r>
            <a:r>
              <a:rPr lang="en-US" dirty="0"/>
              <a:t>have chance to sign up for WIC FMNP for the local </a:t>
            </a:r>
            <a:r>
              <a:rPr lang="en-US" dirty="0" smtClean="0"/>
              <a:t>markets</a:t>
            </a:r>
            <a:r>
              <a:rPr lang="en-US" baseline="0" dirty="0" smtClean="0"/>
              <a:t> (Separate training session for WIC FMNP is in tool kit).</a:t>
            </a:r>
            <a:endParaRPr lang="en-US" dirty="0"/>
          </a:p>
          <a:p>
            <a:pPr lvl="0">
              <a:spcBef>
                <a:spcPts val="0"/>
              </a:spcBef>
              <a:buNone/>
            </a:pPr>
            <a:r>
              <a:rPr lang="en-US" dirty="0" smtClean="0"/>
              <a:t>Hard </a:t>
            </a:r>
            <a:r>
              <a:rPr lang="en-US" dirty="0"/>
              <a:t>copies of applications for both MARKETS and FARMERS </a:t>
            </a:r>
            <a:r>
              <a:rPr lang="en-US" dirty="0" smtClean="0"/>
              <a:t>are in tool kit with training materials for WIC FMNP.</a:t>
            </a:r>
            <a:endParaRPr lang="en-US" dirty="0"/>
          </a:p>
        </p:txBody>
      </p:sp>
      <p:sp>
        <p:nvSpPr>
          <p:cNvPr id="479" name="Shape 4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Just to recap  . . .  Rules vary by market but all have them . . . </a:t>
            </a:r>
          </a:p>
          <a:p>
            <a:pPr lvl="0">
              <a:spcBef>
                <a:spcPts val="0"/>
              </a:spcBef>
              <a:buNone/>
            </a:pPr>
            <a:r>
              <a:rPr lang="en-US"/>
              <a:t>The Cottage Food and Eggs rules are statewide and summary cards are  in their FM 101 packets and on the flash drive.</a:t>
            </a:r>
          </a:p>
        </p:txBody>
      </p:sp>
      <p:sp>
        <p:nvSpPr>
          <p:cNvPr id="485" name="Shape 4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Shape 4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This checklist is  in </a:t>
            </a:r>
            <a:r>
              <a:rPr lang="en-US" dirty="0" smtClean="0"/>
              <a:t>the </a:t>
            </a:r>
            <a:r>
              <a:rPr lang="en-US" dirty="0"/>
              <a:t>FM 101 packets </a:t>
            </a:r>
            <a:r>
              <a:rPr lang="en-US" dirty="0" smtClean="0"/>
              <a:t>and is</a:t>
            </a:r>
            <a:r>
              <a:rPr lang="en-US" baseline="0" dirty="0" smtClean="0"/>
              <a:t> a quick check for most of items covered above.</a:t>
            </a:r>
            <a:endParaRPr lang="en-US" dirty="0"/>
          </a:p>
        </p:txBody>
      </p:sp>
      <p:sp>
        <p:nvSpPr>
          <p:cNvPr id="493" name="Shape 4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These</a:t>
            </a:r>
            <a:r>
              <a:rPr lang="en-US" baseline="0" dirty="0" smtClean="0"/>
              <a:t> tips are also </a:t>
            </a:r>
            <a:r>
              <a:rPr lang="en-US" dirty="0" smtClean="0"/>
              <a:t>in the </a:t>
            </a:r>
            <a:r>
              <a:rPr lang="en-US" dirty="0"/>
              <a:t>FM 101 </a:t>
            </a:r>
            <a:r>
              <a:rPr lang="en-US" dirty="0" smtClean="0"/>
              <a:t>packets.</a:t>
            </a:r>
            <a:endParaRPr lang="en-US" dirty="0"/>
          </a:p>
        </p:txBody>
      </p:sp>
      <p:sp>
        <p:nvSpPr>
          <p:cNvPr id="498" name="Shape 4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3" name="Shape 5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a:t>This guide is in </a:t>
            </a:r>
            <a:r>
              <a:rPr lang="en-US" dirty="0" smtClean="0"/>
              <a:t>the </a:t>
            </a:r>
            <a:r>
              <a:rPr lang="en-US" dirty="0"/>
              <a:t>FM 101 </a:t>
            </a:r>
            <a:r>
              <a:rPr lang="en-US" dirty="0" smtClean="0"/>
              <a:t>packet.  </a:t>
            </a:r>
            <a:r>
              <a:rPr lang="en-US" dirty="0"/>
              <a:t>Good resource for anyone </a:t>
            </a:r>
            <a:r>
              <a:rPr lang="en-US" dirty="0" smtClean="0"/>
              <a:t>involved in </a:t>
            </a:r>
            <a:r>
              <a:rPr lang="en-US" dirty="0"/>
              <a:t>a Farmers </a:t>
            </a:r>
            <a:r>
              <a:rPr lang="en-US" dirty="0" smtClean="0"/>
              <a:t>Market in Arkansas </a:t>
            </a:r>
            <a:r>
              <a:rPr lang="en-US" dirty="0"/>
              <a:t>. . </a:t>
            </a:r>
            <a:r>
              <a:rPr lang="en-US" dirty="0" smtClean="0"/>
              <a:t>. </a:t>
            </a:r>
            <a:r>
              <a:rPr lang="en-US" smtClean="0"/>
              <a:t>READ IT ALL!</a:t>
            </a:r>
            <a:endParaRPr lang="en-US" dirty="0"/>
          </a:p>
        </p:txBody>
      </p:sp>
      <p:sp>
        <p:nvSpPr>
          <p:cNvPr id="504" name="Shape 504"/>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a:t>Add may want to add a picture from your market or?  I took ours out</a:t>
            </a:r>
          </a:p>
        </p:txBody>
      </p:sp>
      <p:sp>
        <p:nvSpPr>
          <p:cNvPr id="509" name="Shape 50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These are very quickie </a:t>
            </a:r>
            <a:r>
              <a:rPr lang="en-US" dirty="0" smtClean="0"/>
              <a:t>visuals for fresh produce . . . Whole</a:t>
            </a:r>
            <a:r>
              <a:rPr lang="en-US" baseline="0" dirty="0" smtClean="0"/>
              <a:t> and uncut . . . N</a:t>
            </a:r>
            <a:r>
              <a:rPr lang="en-US" dirty="0" smtClean="0"/>
              <a:t>ote quality &amp; abundance . . .</a:t>
            </a:r>
            <a:endParaRPr lang="en-US" dirty="0"/>
          </a:p>
        </p:txBody>
      </p:sp>
      <p:sp>
        <p:nvSpPr>
          <p:cNvPr id="122" name="Shape 1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More quickie visuals for fresh produce . . . Whole</a:t>
            </a:r>
            <a:r>
              <a:rPr lang="en-US" baseline="0" dirty="0" smtClean="0"/>
              <a:t> and uncut . . . N</a:t>
            </a:r>
            <a:r>
              <a:rPr lang="en-US" dirty="0" smtClean="0"/>
              <a:t>ote quality &amp; abundance . . .</a:t>
            </a:r>
          </a:p>
          <a:p>
            <a:pPr lvl="0">
              <a:spcBef>
                <a:spcPts val="0"/>
              </a:spcBef>
              <a:buNone/>
            </a:pPr>
            <a:endParaRPr dirty="0"/>
          </a:p>
        </p:txBody>
      </p:sp>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More quickie visuals for fresh produce . . . Whole</a:t>
            </a:r>
            <a:r>
              <a:rPr lang="en-US" baseline="0" dirty="0" smtClean="0"/>
              <a:t> and uncut . . . </a:t>
            </a:r>
            <a:endParaRPr dirty="0"/>
          </a:p>
        </p:txBody>
      </p:sp>
      <p:sp>
        <p:nvSpPr>
          <p:cNvPr id="134" name="Shape 1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And more of same . . . Fresh, whole,</a:t>
            </a:r>
            <a:r>
              <a:rPr lang="en-US" baseline="0" dirty="0" smtClean="0"/>
              <a:t> uncut . . . </a:t>
            </a:r>
            <a:endParaRPr dirty="0"/>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txBox="1">
            <a:spLocks noGrp="1"/>
          </p:cNvSpPr>
          <p:nvPr>
            <p:ph type="body" idx="1"/>
          </p:nvPr>
        </p:nvSpPr>
        <p:spPr>
          <a:xfrm rot="5400000">
            <a:off x="2309018" y="-251617"/>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732337" y="2171701"/>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0" name="Shape 80"/>
          <p:cNvSpPr txBox="1">
            <a:spLocks noGrp="1"/>
          </p:cNvSpPr>
          <p:nvPr>
            <p:ph type="body" idx="1"/>
          </p:nvPr>
        </p:nvSpPr>
        <p:spPr>
          <a:xfrm rot="5400000">
            <a:off x="541337" y="190501"/>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3" name="Shape 2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5" name="Shape 2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2" name="Shape 32"/>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ctr"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ctr"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lt1"/>
              </a:buClr>
              <a:buFont typeface="Calibri"/>
              <a:buNone/>
              <a:defRPr sz="4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722312" y="2906714"/>
            <a:ext cx="7772400" cy="1500187"/>
          </a:xfrm>
          <a:prstGeom prst="rect">
            <a:avLst/>
          </a:prstGeom>
          <a:noFill/>
          <a:ln>
            <a:noFill/>
          </a:ln>
        </p:spPr>
        <p:txBody>
          <a:bodyPr lIns="91425" tIns="91425" rIns="91425" bIns="91425" anchor="b" anchorCtr="0"/>
          <a:lstStyle>
            <a:lvl1pPr marL="0" marR="0" lvl="0"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1pPr>
            <a:lvl2pPr marL="457200" marR="0" lvl="1" indent="0" algn="l" rtl="0">
              <a:spcBef>
                <a:spcPts val="360"/>
              </a:spcBef>
              <a:buClr>
                <a:schemeClr val="lt1"/>
              </a:buClr>
              <a:buFont typeface="Arial"/>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lt1"/>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4" name="Shape 4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3335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6pPr>
            <a:lvl7pPr marL="2971800" marR="0" lvl="6"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7pPr>
            <a:lvl8pPr marL="3429000" marR="0" lvl="7"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8pPr>
            <a:lvl9pPr marL="3886200" marR="0" lvl="8"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body" idx="3"/>
          </p:nvPr>
        </p:nvSpPr>
        <p:spPr>
          <a:xfrm>
            <a:off x="4645026"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lt1"/>
              </a:buClr>
              <a:buFont typeface="Arial"/>
              <a:buNone/>
              <a:defRPr sz="2400" b="1" i="0" u="none" strike="noStrike" cap="none">
                <a:solidFill>
                  <a:schemeClr val="lt1"/>
                </a:solidFill>
                <a:latin typeface="Calibri"/>
                <a:ea typeface="Calibri"/>
                <a:cs typeface="Calibri"/>
                <a:sym typeface="Calibri"/>
              </a:defRPr>
            </a:lvl1pPr>
            <a:lvl2pPr marL="457200" marR="0" lvl="1" indent="0" algn="l" rtl="0">
              <a:spcBef>
                <a:spcPts val="400"/>
              </a:spcBef>
              <a:buClr>
                <a:schemeClr val="lt1"/>
              </a:buClr>
              <a:buFont typeface="Arial"/>
              <a:buNone/>
              <a:defRPr sz="2000" b="1" i="0" u="none" strike="noStrike" cap="none">
                <a:solidFill>
                  <a:schemeClr val="lt1"/>
                </a:solidFill>
                <a:latin typeface="Calibri"/>
                <a:ea typeface="Calibri"/>
                <a:cs typeface="Calibri"/>
                <a:sym typeface="Calibri"/>
              </a:defRPr>
            </a:lvl2pPr>
            <a:lvl3pPr marL="914400" marR="0" lvl="2" indent="0" algn="l" rtl="0">
              <a:spcBef>
                <a:spcPts val="360"/>
              </a:spcBef>
              <a:buClr>
                <a:schemeClr val="lt1"/>
              </a:buClr>
              <a:buFont typeface="Arial"/>
              <a:buNone/>
              <a:defRPr sz="1800" b="1" i="0" u="none" strike="noStrike" cap="none">
                <a:solidFill>
                  <a:schemeClr val="lt1"/>
                </a:solidFill>
                <a:latin typeface="Calibri"/>
                <a:ea typeface="Calibri"/>
                <a:cs typeface="Calibri"/>
                <a:sym typeface="Calibri"/>
              </a:defRPr>
            </a:lvl3pPr>
            <a:lvl4pPr marL="1371600" marR="0" lvl="3"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4pPr>
            <a:lvl5pPr marL="1828800" marR="0" lvl="4"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5pPr>
            <a:lvl6pPr marL="2286000" marR="0" lvl="5"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6pPr>
            <a:lvl7pPr marL="2743200" marR="0" lvl="6"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7pPr>
            <a:lvl8pPr marL="3200400" marR="0" lvl="7"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8pPr>
            <a:lvl9pPr marL="3657600" marR="0" lvl="8" indent="0" algn="l" rtl="0">
              <a:spcBef>
                <a:spcPts val="320"/>
              </a:spcBef>
              <a:buClr>
                <a:schemeClr val="lt1"/>
              </a:buClr>
              <a:buFont typeface="Arial"/>
              <a:buNone/>
              <a:defRPr sz="1600" b="1"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body" idx="4"/>
          </p:nvPr>
        </p:nvSpPr>
        <p:spPr>
          <a:xfrm>
            <a:off x="4645026"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1pPr>
            <a:lvl2pPr marL="742950" marR="0" lvl="1" indent="-15875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2pPr>
            <a:lvl3pPr marL="1143000" marR="0" lvl="2" indent="-114300" algn="l" rtl="0">
              <a:spcBef>
                <a:spcPts val="360"/>
              </a:spcBef>
              <a:buClr>
                <a:schemeClr val="lt1"/>
              </a:buClr>
              <a:buSzPct val="100000"/>
              <a:buFont typeface="Arial"/>
              <a:buChar char="•"/>
              <a:defRPr sz="1800" b="0" i="0" u="none" strike="noStrike" cap="none">
                <a:solidFill>
                  <a:schemeClr val="lt1"/>
                </a:solidFill>
                <a:latin typeface="Calibri"/>
                <a:ea typeface="Calibri"/>
                <a:cs typeface="Calibri"/>
                <a:sym typeface="Calibri"/>
              </a:defRPr>
            </a:lvl3pPr>
            <a:lvl4pPr marL="1600200" marR="0" lvl="3"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4pPr>
            <a:lvl5pPr marL="2057400" marR="0" lvl="4"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5pPr>
            <a:lvl6pPr marL="2514600" marR="0" lvl="5"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6pPr>
            <a:lvl7pPr marL="2971800" marR="0" lvl="6"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7pPr>
            <a:lvl8pPr marL="3429000" marR="0" lvl="7"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8pPr>
            <a:lvl9pPr marL="3886200" marR="0" lvl="8" indent="-127000" algn="l" rtl="0">
              <a:spcBef>
                <a:spcPts val="320"/>
              </a:spcBef>
              <a:buClr>
                <a:schemeClr val="lt1"/>
              </a:buClr>
              <a:buSzPct val="100000"/>
              <a:buFont typeface="Arial"/>
              <a:buChar char="•"/>
              <a:defRPr sz="1600" b="0" i="0" u="none" strike="noStrike" cap="none">
                <a:solidFill>
                  <a:schemeClr val="lt1"/>
                </a:solidFill>
                <a:latin typeface="Calibri"/>
                <a:ea typeface="Calibri"/>
                <a:cs typeface="Calibri"/>
                <a:sym typeface="Calibri"/>
              </a:defRPr>
            </a:lvl9pPr>
          </a:lstStyle>
          <a:p>
            <a:endParaRPr/>
          </a:p>
        </p:txBody>
      </p:sp>
      <p:sp>
        <p:nvSpPr>
          <p:cNvPr id="55" name="Shape 55"/>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0" name="Shape 60"/>
          <p:cNvSpPr txBox="1">
            <a:spLocks noGrp="1"/>
          </p:cNvSpPr>
          <p:nvPr>
            <p:ph type="body" idx="1"/>
          </p:nvPr>
        </p:nvSpPr>
        <p:spPr>
          <a:xfrm>
            <a:off x="3575050" y="273051"/>
            <a:ext cx="5111751" cy="5853112"/>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1792288" y="4800601"/>
            <a:ext cx="5486399" cy="566737"/>
          </a:xfrm>
          <a:prstGeom prst="rect">
            <a:avLst/>
          </a:prstGeom>
          <a:noFill/>
          <a:ln>
            <a:noFill/>
          </a:ln>
        </p:spPr>
        <p:txBody>
          <a:bodyPr lIns="91425" tIns="91425" rIns="91425" bIns="91425" anchor="b" anchorCtr="0"/>
          <a:lstStyle>
            <a:lvl1pPr marL="0" marR="0" lvl="0" indent="0" algn="l" rtl="0">
              <a:spcBef>
                <a:spcPts val="0"/>
              </a:spcBef>
              <a:buClr>
                <a:schemeClr val="lt1"/>
              </a:buClr>
              <a:buFont typeface="Calibri"/>
              <a:buNone/>
              <a:defRPr sz="2000" b="1"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lt1"/>
              </a:buClr>
              <a:buFont typeface="Arial"/>
              <a:buNone/>
              <a:defRPr sz="3200" b="0" i="0" u="none" strike="noStrike" cap="none">
                <a:solidFill>
                  <a:schemeClr val="lt1"/>
                </a:solidFill>
                <a:latin typeface="Calibri"/>
                <a:ea typeface="Calibri"/>
                <a:cs typeface="Calibri"/>
                <a:sym typeface="Calibri"/>
              </a:defRPr>
            </a:lvl1pPr>
            <a:lvl2pPr marL="457200" marR="0" lvl="1" indent="0" algn="l" rtl="0">
              <a:spcBef>
                <a:spcPts val="560"/>
              </a:spcBef>
              <a:buClr>
                <a:schemeClr val="lt1"/>
              </a:buClr>
              <a:buFont typeface="Arial"/>
              <a:buNone/>
              <a:defRPr sz="2800" b="0" i="0" u="none" strike="noStrike" cap="none">
                <a:solidFill>
                  <a:schemeClr val="lt1"/>
                </a:solidFill>
                <a:latin typeface="Calibri"/>
                <a:ea typeface="Calibri"/>
                <a:cs typeface="Calibri"/>
                <a:sym typeface="Calibri"/>
              </a:defRPr>
            </a:lvl2pPr>
            <a:lvl3pPr marL="914400" marR="0" lvl="2" indent="0" algn="l" rtl="0">
              <a:spcBef>
                <a:spcPts val="480"/>
              </a:spcBef>
              <a:buClr>
                <a:schemeClr val="lt1"/>
              </a:buClr>
              <a:buFont typeface="Arial"/>
              <a:buNone/>
              <a:defRPr sz="2400" b="0" i="0" u="none" strike="noStrike" cap="none">
                <a:solidFill>
                  <a:schemeClr val="lt1"/>
                </a:solidFill>
                <a:latin typeface="Calibri"/>
                <a:ea typeface="Calibri"/>
                <a:cs typeface="Calibri"/>
                <a:sym typeface="Calibri"/>
              </a:defRPr>
            </a:lvl3pPr>
            <a:lvl4pPr marL="1371600" marR="0" lvl="3"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4pPr>
            <a:lvl5pPr marL="1828800" marR="0" lvl="4"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5pPr>
            <a:lvl6pPr marL="2286000" marR="0" lvl="5"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6pPr>
            <a:lvl7pPr marL="2743200" marR="0" lvl="6"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7pPr>
            <a:lvl8pPr marL="3200400" marR="0" lvl="7"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8pPr>
            <a:lvl9pPr marL="3657600" marR="0" lvl="8" indent="0" algn="l" rtl="0">
              <a:spcBef>
                <a:spcPts val="400"/>
              </a:spcBef>
              <a:buClr>
                <a:schemeClr val="lt1"/>
              </a:buClr>
              <a:buFont typeface="Arial"/>
              <a:buNone/>
              <a:defRPr sz="2000" b="0" i="0" u="none" strike="noStrike" cap="none">
                <a:solidFill>
                  <a:schemeClr val="lt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1792288" y="5367339"/>
            <a:ext cx="5486399" cy="804861"/>
          </a:xfrm>
          <a:prstGeom prst="rect">
            <a:avLst/>
          </a:prstGeom>
          <a:noFill/>
          <a:ln>
            <a:noFill/>
          </a:ln>
        </p:spPr>
        <p:txBody>
          <a:bodyPr lIns="91425" tIns="91425" rIns="91425" bIns="91425" anchor="t" anchorCtr="0"/>
          <a:lstStyle>
            <a:lvl1pPr marL="0" marR="0" lvl="0" indent="0" algn="l" rtl="0">
              <a:spcBef>
                <a:spcPts val="280"/>
              </a:spcBef>
              <a:buClr>
                <a:schemeClr val="lt1"/>
              </a:buClr>
              <a:buFont typeface="Arial"/>
              <a:buNone/>
              <a:defRPr sz="1400" b="0" i="0" u="none" strike="noStrike" cap="none">
                <a:solidFill>
                  <a:schemeClr val="lt1"/>
                </a:solidFill>
                <a:latin typeface="Calibri"/>
                <a:ea typeface="Calibri"/>
                <a:cs typeface="Calibri"/>
                <a:sym typeface="Calibri"/>
              </a:defRPr>
            </a:lvl1pPr>
            <a:lvl2pPr marL="457200" marR="0" lvl="1" indent="0" algn="l" rtl="0">
              <a:spcBef>
                <a:spcPts val="240"/>
              </a:spcBef>
              <a:buClr>
                <a:schemeClr val="lt1"/>
              </a:buClr>
              <a:buFont typeface="Arial"/>
              <a:buNone/>
              <a:defRPr sz="1200" b="0" i="0" u="none" strike="noStrike" cap="none">
                <a:solidFill>
                  <a:schemeClr val="lt1"/>
                </a:solidFill>
                <a:latin typeface="Calibri"/>
                <a:ea typeface="Calibri"/>
                <a:cs typeface="Calibri"/>
                <a:sym typeface="Calibri"/>
              </a:defRPr>
            </a:lvl2pPr>
            <a:lvl3pPr marL="914400" marR="0" lvl="2" indent="0" algn="l" rtl="0">
              <a:spcBef>
                <a:spcPts val="200"/>
              </a:spcBef>
              <a:buClr>
                <a:schemeClr val="lt1"/>
              </a:buClr>
              <a:buFont typeface="Arial"/>
              <a:buNone/>
              <a:defRPr sz="1000" b="0" i="0" u="none" strike="noStrike" cap="none">
                <a:solidFill>
                  <a:schemeClr val="lt1"/>
                </a:solidFill>
                <a:latin typeface="Calibri"/>
                <a:ea typeface="Calibri"/>
                <a:cs typeface="Calibri"/>
                <a:sym typeface="Calibri"/>
              </a:defRPr>
            </a:lvl3pPr>
            <a:lvl4pPr marL="1371600" marR="0" lvl="3"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4pPr>
            <a:lvl5pPr marL="1828800" marR="0" lvl="4"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5pPr>
            <a:lvl6pPr marL="2286000" marR="0" lvl="5"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6pPr>
            <a:lvl7pPr marL="2743200" marR="0" lvl="6"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7pPr>
            <a:lvl8pPr marL="3200400" marR="0" lvl="7"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8pPr>
            <a:lvl9pPr marL="3657600" marR="0" lvl="8" indent="0" algn="l" rtl="0">
              <a:spcBef>
                <a:spcPts val="180"/>
              </a:spcBef>
              <a:buClr>
                <a:schemeClr val="lt1"/>
              </a:buClr>
              <a:buFont typeface="Arial"/>
              <a:buNone/>
              <a:defRPr sz="900" b="0" i="0" u="none" strike="noStrike" cap="none">
                <a:solidFill>
                  <a:schemeClr val="lt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t>‹#›</a:t>
            </a:fld>
            <a:endParaRPr lang="en-US" sz="1200">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7B7B7B"/>
            </a:gs>
            <a:gs pos="100000">
              <a:schemeClr val="dk1"/>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Calibri"/>
              <a:buNone/>
              <a:defRPr sz="4400" b="0" i="0" u="none" strike="noStrike" cap="none">
                <a:solidFill>
                  <a:schemeClr val="lt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lt1"/>
              </a:buClr>
              <a:buSzPct val="100000"/>
              <a:buFont typeface="Arial"/>
              <a:buChar char="•"/>
              <a:defRPr sz="3200" b="0" i="0" u="none" strike="noStrike" cap="none">
                <a:solidFill>
                  <a:schemeClr val="lt1"/>
                </a:solidFill>
                <a:latin typeface="Calibri"/>
                <a:ea typeface="Calibri"/>
                <a:cs typeface="Calibri"/>
                <a:sym typeface="Calibri"/>
              </a:defRPr>
            </a:lvl1pPr>
            <a:lvl2pPr marL="742950" marR="0" lvl="1" indent="-107950" algn="l" rtl="0">
              <a:spcBef>
                <a:spcPts val="560"/>
              </a:spcBef>
              <a:buClr>
                <a:schemeClr val="lt1"/>
              </a:buClr>
              <a:buSzPct val="100000"/>
              <a:buFont typeface="Arial"/>
              <a:buChar char="–"/>
              <a:defRPr sz="2800" b="0" i="0" u="none" strike="noStrike" cap="none">
                <a:solidFill>
                  <a:schemeClr val="lt1"/>
                </a:solidFill>
                <a:latin typeface="Calibri"/>
                <a:ea typeface="Calibri"/>
                <a:cs typeface="Calibri"/>
                <a:sym typeface="Calibri"/>
              </a:defRPr>
            </a:lvl2pPr>
            <a:lvl3pPr marL="1143000" marR="0" lvl="2" indent="-76200" algn="l" rtl="0">
              <a:spcBef>
                <a:spcPts val="480"/>
              </a:spcBef>
              <a:buClr>
                <a:schemeClr val="lt1"/>
              </a:buClr>
              <a:buSzPct val="100000"/>
              <a:buFont typeface="Arial"/>
              <a:buChar char="•"/>
              <a:defRPr sz="2400" b="0" i="0" u="none" strike="noStrike" cap="none">
                <a:solidFill>
                  <a:schemeClr val="lt1"/>
                </a:solidFill>
                <a:latin typeface="Calibri"/>
                <a:ea typeface="Calibri"/>
                <a:cs typeface="Calibri"/>
                <a:sym typeface="Calibri"/>
              </a:defRPr>
            </a:lvl3pPr>
            <a:lvl4pPr marL="1600200" marR="0" lvl="3"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4pPr>
            <a:lvl5pPr marL="2057400" marR="0" lvl="4"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5pPr>
            <a:lvl6pPr marL="2514600" marR="0" lvl="5"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6pPr>
            <a:lvl7pPr marL="2971800" marR="0" lvl="6"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7pPr>
            <a:lvl8pPr marL="3429000" marR="0" lvl="7"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8pPr>
            <a:lvl9pPr marL="3886200" marR="0" lvl="8" indent="-101600" algn="l" rtl="0">
              <a:spcBef>
                <a:spcPts val="400"/>
              </a:spcBef>
              <a:buClr>
                <a:schemeClr val="lt1"/>
              </a:buClr>
              <a:buSzPct val="100000"/>
              <a:buFont typeface="Arial"/>
              <a:buChar char="•"/>
              <a:defRPr sz="20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1"/>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1"/>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1"/>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chemeClr val="lt1"/>
                </a:solidFill>
                <a:latin typeface="Calibri"/>
                <a:ea typeface="Calibri"/>
                <a:cs typeface="Calibri"/>
                <a:sym typeface="Calibri"/>
              </a:rPr>
              <a:t>‹#›</a:t>
            </a:fld>
            <a:endParaRPr lang="en-US"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hyperlink" Target="http://www.google.com/url?sa=i&amp;rct=j&amp;q=&amp;esrc=s&amp;source=images&amp;cd=&amp;cad=rja&amp;uact=8&amp;ved=0ahUKEwjG2bqq98DKAhUMJiYKHeM9CqYQjRwIBw&amp;url=http://onemorebiteblog.blogspot.com/2011/06/hollywood-farmers-market-starring-la.html&amp;bvm=bv.112454388,d.eWE&amp;psig=AFQjCNFZnX17ktpBFpP4ONrTa6CMUyVFew&amp;ust=145367169368807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ji0ISPgMHKAhUBcyYKHX7FDpQQjRwIBw&amp;url=https://www.pinterest.com/mimijamsa/seasonal/&amp;psig=AFQjCNFZwTweHeZb5oOeTg1NsyaVaTkqJQ&amp;ust=145367510227668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lpc.arkansas.gov/Pages/default.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N0rvC9MbKAhXK7CYKHbsbA6IQjRwIBw&amp;url=http://www.eattoblog.com/2009/03/market-watch-potted-herbs/&amp;psig=AFQjCNEfIoIWEGB1gimjm4NZMkASIeaojw&amp;ust=1453878154797845"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3.jpg"/><Relationship Id="rId7" Type="http://schemas.openxmlformats.org/officeDocument/2006/relationships/hyperlink" Target="http://www.google.com/url?sa=i&amp;rct=j&amp;q=&amp;esrc=s&amp;source=images&amp;cd=&amp;cad=rja&amp;uact=8&amp;ved=0ahUKEwinmaCp0sDKAhWMOiYKHdYFAdQQjRwIBw&amp;url=http://savannahnow.com/news/2012-08-10/savannah-students-find-recipe-success-moses-jackson-forsyth-farmers-market&amp;psig=AFQjCNHMnzJyFC8w5_kmUZmsdo1vwNYUiA&amp;ust=1453662844095339"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hyperlink" Target="https://www.google.com/url?sa=i&amp;rct=j&amp;q=&amp;esrc=s&amp;source=images&amp;cd=&amp;cad=rja&amp;uact=8&amp;ved=0ahUKEwjUnvP70MDKAhXLNiYKHRDADYUQjRwIBw&amp;url=https://seasidefarmersmarket.wordpress.com/&amp;psig=AFQjCNHKP7NDvqjiomrg_hSkBBzjuxhIVg&amp;ust=1453662457282221" TargetMode="External"/><Relationship Id="rId9"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1.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hyperlink" Target="http://www.google.com/url?sa=i&amp;rct=j&amp;q=&amp;esrc=s&amp;source=images&amp;cd=&amp;cad=rja&amp;uact=8&amp;ved=0ahUKEwjM9uSC2MDKAhUCRiYKHc6GDyQQjRwIBw&amp;url=http://foodimentary.com/2014/11/27/november-27-is-national-bavarian-cream-pie-day/&amp;psig=AFQjCNFxA4y9MB7GnexAcnHiHNGaxxghmA&amp;ust=1453664373184903"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5.jp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1.jpg"/><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jpg"/><Relationship Id="rId9"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5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95.jpg"/><Relationship Id="rId4" Type="http://schemas.openxmlformats.org/officeDocument/2006/relationships/image" Target="../media/image10.jpg"/></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99.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Shape 89"/>
          <p:cNvSpPr txBox="1"/>
          <p:nvPr/>
        </p:nvSpPr>
        <p:spPr>
          <a:xfrm>
            <a:off x="2858677" y="2057400"/>
            <a:ext cx="6096000" cy="383604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b="1" i="0" u="none" strike="noStrike" cap="none" dirty="0" smtClean="0">
                <a:solidFill>
                  <a:srgbClr val="FFCC66"/>
                </a:solidFill>
                <a:latin typeface="Calibri"/>
                <a:ea typeface="Calibri"/>
                <a:cs typeface="Calibri"/>
                <a:sym typeface="Calibri"/>
              </a:rPr>
              <a:t>Farmers</a:t>
            </a:r>
            <a:r>
              <a:rPr lang="en-US" sz="4400" b="1" i="0" u="none" strike="noStrike" cap="none" dirty="0">
                <a:solidFill>
                  <a:srgbClr val="FFCC66"/>
                </a:solidFill>
                <a:latin typeface="Calibri"/>
                <a:ea typeface="Calibri"/>
                <a:cs typeface="Calibri"/>
                <a:sym typeface="Calibri"/>
              </a:rPr>
              <a:t>’ Market</a:t>
            </a:r>
          </a:p>
          <a:p>
            <a:pPr marL="0" marR="0" lvl="0" indent="0" algn="ctr" rtl="0">
              <a:spcBef>
                <a:spcPts val="0"/>
              </a:spcBef>
              <a:buSzPct val="25000"/>
              <a:buNone/>
            </a:pPr>
            <a:r>
              <a:rPr lang="en-US" sz="4400" b="1" i="0" u="none" strike="noStrike" cap="none" dirty="0">
                <a:solidFill>
                  <a:srgbClr val="FFCC66"/>
                </a:solidFill>
                <a:latin typeface="Calibri"/>
                <a:ea typeface="Calibri"/>
                <a:cs typeface="Calibri"/>
                <a:sym typeface="Calibri"/>
              </a:rPr>
              <a:t>Vending 101</a:t>
            </a:r>
          </a:p>
          <a:p>
            <a:pPr marL="0" marR="0" lvl="0" indent="0" algn="ctr" rtl="0">
              <a:spcBef>
                <a:spcPts val="0"/>
              </a:spcBef>
              <a:buNone/>
            </a:pPr>
            <a:endParaRPr sz="3600" b="1" dirty="0">
              <a:solidFill>
                <a:srgbClr val="FFCC66"/>
              </a:solidFill>
              <a:latin typeface="Calibri"/>
              <a:ea typeface="Calibri"/>
              <a:cs typeface="Calibri"/>
              <a:sym typeface="Calibri"/>
            </a:endParaRPr>
          </a:p>
          <a:p>
            <a:pPr lvl="0" algn="ctr" rtl="0">
              <a:buClr>
                <a:schemeClr val="dk1"/>
              </a:buClr>
              <a:buSzPct val="25000"/>
              <a:buFont typeface="Arial"/>
              <a:buNone/>
            </a:pPr>
            <a:r>
              <a:rPr lang="en-US" sz="2000" b="1" dirty="0" smtClean="0">
                <a:solidFill>
                  <a:srgbClr val="FFFFCC"/>
                </a:solidFill>
                <a:latin typeface="Calibri"/>
                <a:ea typeface="Calibri"/>
                <a:cs typeface="Calibri"/>
                <a:sym typeface="Calibri"/>
              </a:rPr>
              <a:t>Debra Bolding</a:t>
            </a:r>
          </a:p>
          <a:p>
            <a:pPr lvl="0" algn="ctr" rtl="0">
              <a:buClr>
                <a:schemeClr val="dk1"/>
              </a:buClr>
              <a:buSzPct val="25000"/>
              <a:buFont typeface="Arial"/>
              <a:buNone/>
            </a:pPr>
            <a:r>
              <a:rPr lang="en-US" sz="2000" b="1" dirty="0" smtClean="0">
                <a:solidFill>
                  <a:srgbClr val="FFFFCC"/>
                </a:solidFill>
                <a:latin typeface="Calibri"/>
                <a:ea typeface="Calibri"/>
                <a:cs typeface="Calibri"/>
                <a:sym typeface="Calibri"/>
              </a:rPr>
              <a:t>Co-Manager, Howard County Farmers’ Market</a:t>
            </a:r>
          </a:p>
          <a:p>
            <a:pPr lvl="0" algn="ctr" rtl="0">
              <a:buClr>
                <a:schemeClr val="dk1"/>
              </a:buClr>
              <a:buSzPct val="25000"/>
              <a:buFont typeface="Arial"/>
              <a:buNone/>
            </a:pPr>
            <a:r>
              <a:rPr lang="en-US" sz="2000" b="1" dirty="0" smtClean="0">
                <a:solidFill>
                  <a:srgbClr val="FFFFCC"/>
                </a:solidFill>
                <a:latin typeface="Calibri"/>
                <a:ea typeface="Calibri"/>
                <a:cs typeface="Calibri"/>
                <a:sym typeface="Calibri"/>
              </a:rPr>
              <a:t>Miller County Master Gardener</a:t>
            </a:r>
            <a:endParaRPr lang="en-US" sz="2000" b="1" dirty="0">
              <a:solidFill>
                <a:srgbClr val="FFFFCC"/>
              </a:solidFill>
              <a:latin typeface="Calibri"/>
              <a:ea typeface="Calibri"/>
              <a:cs typeface="Calibri"/>
              <a:sym typeface="Calibri"/>
            </a:endParaRPr>
          </a:p>
          <a:p>
            <a:pPr marL="0" marR="0" lvl="0" indent="0" algn="ctr" rtl="0">
              <a:spcBef>
                <a:spcPts val="0"/>
              </a:spcBef>
              <a:buNone/>
            </a:pPr>
            <a:endParaRPr sz="3600" b="1" dirty="0">
              <a:solidFill>
                <a:srgbClr val="FFCC66"/>
              </a:solidFill>
              <a:latin typeface="Calibri"/>
              <a:ea typeface="Calibri"/>
              <a:cs typeface="Calibri"/>
              <a:sym typeface="Calibri"/>
            </a:endParaRPr>
          </a:p>
          <a:p>
            <a:pPr marL="0" marR="0" lvl="0" indent="0" algn="l" rtl="0">
              <a:spcBef>
                <a:spcPts val="0"/>
              </a:spcBef>
              <a:buNone/>
            </a:pPr>
            <a:endParaRPr sz="1800" dirty="0">
              <a:solidFill>
                <a:schemeClr val="lt1"/>
              </a:solidFill>
              <a:latin typeface="Calibri"/>
              <a:ea typeface="Calibri"/>
              <a:cs typeface="Calibri"/>
              <a:sym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02429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p:nvPr/>
        </p:nvSpPr>
        <p:spPr>
          <a:xfrm>
            <a:off x="6081860" y="2209800"/>
            <a:ext cx="2590800" cy="2277547"/>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4800" b="1">
                <a:solidFill>
                  <a:srgbClr val="FFFF99"/>
                </a:solidFill>
                <a:latin typeface="Calibri"/>
                <a:ea typeface="Calibri"/>
                <a:cs typeface="Calibri"/>
                <a:sym typeface="Calibri"/>
              </a:rPr>
              <a:t>Fresh Cut Flowers</a:t>
            </a:r>
          </a:p>
          <a:p>
            <a:pPr marL="0" marR="0" lvl="0" indent="0" algn="l" rtl="0">
              <a:spcBef>
                <a:spcPts val="0"/>
              </a:spcBef>
              <a:buNone/>
            </a:pPr>
            <a:endParaRPr sz="2800">
              <a:solidFill>
                <a:schemeClr val="lt1"/>
              </a:solidFill>
              <a:latin typeface="Calibri"/>
              <a:ea typeface="Calibri"/>
              <a:cs typeface="Calibri"/>
              <a:sym typeface="Calibri"/>
            </a:endParaRPr>
          </a:p>
        </p:txBody>
      </p:sp>
      <p:pic>
        <p:nvPicPr>
          <p:cNvPr id="148" name="Shape 148" descr="C:\Documents and Settings\Debra\Desktop\Farmers Market\HCFM Market Days\Grand Opening Jun 26 2009\P6260120.JPG"/>
          <p:cNvPicPr preferRelativeResize="0"/>
          <p:nvPr/>
        </p:nvPicPr>
        <p:blipFill rotWithShape="1">
          <a:blip r:embed="rId3">
            <a:alphaModFix/>
          </a:blip>
          <a:srcRect l="38353" t="13943" r="19521" b="16667"/>
          <a:stretch/>
        </p:blipFill>
        <p:spPr>
          <a:xfrm flipH="1">
            <a:off x="0" y="0"/>
            <a:ext cx="54102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p:nvPr/>
        </p:nvSpPr>
        <p:spPr>
          <a:xfrm>
            <a:off x="152400" y="18692"/>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This                                  Not This</a:t>
            </a:r>
          </a:p>
        </p:txBody>
      </p:sp>
      <p:pic>
        <p:nvPicPr>
          <p:cNvPr id="154" name="Shape 154" descr="http://1.bp.blogspot.com/-2ws6NF9w-8c/UdiLzce2lAI/AAAAAAAADeM/eXVire_tId0/s1600/photo+5.JPG"/>
          <p:cNvPicPr preferRelativeResize="0"/>
          <p:nvPr/>
        </p:nvPicPr>
        <p:blipFill rotWithShape="1">
          <a:blip r:embed="rId3">
            <a:alphaModFix/>
          </a:blip>
          <a:srcRect l="24592" t="9473" b="9009"/>
          <a:stretch/>
        </p:blipFill>
        <p:spPr>
          <a:xfrm>
            <a:off x="5127653" y="1066800"/>
            <a:ext cx="4016346" cy="5791200"/>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155" name="Shape 155" descr="C:\Users\DKB\Documents\Howard County Farmers' Market\SWAFMC 2016\SWAFMC Jan 27 Meeting\Photos for Slide Show\Hope FM 44.jpg"/>
          <p:cNvPicPr preferRelativeResize="0"/>
          <p:nvPr/>
        </p:nvPicPr>
        <p:blipFill rotWithShape="1">
          <a:blip r:embed="rId4">
            <a:alphaModFix/>
          </a:blip>
          <a:srcRect r="3440"/>
          <a:stretch/>
        </p:blipFill>
        <p:spPr>
          <a:xfrm>
            <a:off x="-12569" y="1066800"/>
            <a:ext cx="5140221" cy="5791200"/>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156" name="Shape 156"/>
          <p:cNvSpPr/>
          <p:nvPr/>
        </p:nvSpPr>
        <p:spPr>
          <a:xfrm>
            <a:off x="5562600" y="1295400"/>
            <a:ext cx="3124199" cy="5257799"/>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Shape 161" descr="http://www.calhounproduce.com/images/DSCN3663%20(300%20x%20400).jpg"/>
          <p:cNvPicPr preferRelativeResize="0"/>
          <p:nvPr/>
        </p:nvPicPr>
        <p:blipFill rotWithShape="1">
          <a:blip r:embed="rId3">
            <a:alphaModFix/>
          </a:blip>
          <a:srcRect/>
          <a:stretch/>
        </p:blipFill>
        <p:spPr>
          <a:xfrm>
            <a:off x="5152848" y="942021"/>
            <a:ext cx="3914950" cy="5915977"/>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162" name="Shape 162" descr="http://summertomato.com/wp-content/uploads/2009/04/english-shelling-peas.jpg"/>
          <p:cNvPicPr preferRelativeResize="0"/>
          <p:nvPr/>
        </p:nvPicPr>
        <p:blipFill rotWithShape="1">
          <a:blip r:embed="rId4">
            <a:alphaModFix/>
          </a:blip>
          <a:srcRect l="33688" r="1446" b="7378"/>
          <a:stretch/>
        </p:blipFill>
        <p:spPr>
          <a:xfrm>
            <a:off x="15238" y="942023"/>
            <a:ext cx="5137609" cy="5915977"/>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163" name="Shape 163"/>
          <p:cNvSpPr/>
          <p:nvPr/>
        </p:nvSpPr>
        <p:spPr>
          <a:xfrm>
            <a:off x="152400" y="-152400"/>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This                                 Not This</a:t>
            </a:r>
          </a:p>
        </p:txBody>
      </p:sp>
      <p:sp>
        <p:nvSpPr>
          <p:cNvPr id="164" name="Shape 164"/>
          <p:cNvSpPr/>
          <p:nvPr/>
        </p:nvSpPr>
        <p:spPr>
          <a:xfrm>
            <a:off x="5562600" y="1295400"/>
            <a:ext cx="3124199" cy="5257799"/>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p:nvPr/>
        </p:nvSpPr>
        <p:spPr>
          <a:xfrm>
            <a:off x="152400" y="-152400"/>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This                                  Not This</a:t>
            </a:r>
          </a:p>
        </p:txBody>
      </p:sp>
      <p:pic>
        <p:nvPicPr>
          <p:cNvPr id="170" name="Shape 170" descr="http://cdn3.volusion.com/gjsuj.mwhjk/v/vspfiles/photos/E2FSP3lb-2.jpg?1416856768"/>
          <p:cNvPicPr preferRelativeResize="0"/>
          <p:nvPr/>
        </p:nvPicPr>
        <p:blipFill rotWithShape="1">
          <a:blip r:embed="rId3">
            <a:alphaModFix/>
          </a:blip>
          <a:srcRect l="24835" t="7115" r="21131" b="2521"/>
          <a:stretch/>
        </p:blipFill>
        <p:spPr>
          <a:xfrm>
            <a:off x="4732255" y="914400"/>
            <a:ext cx="4394461" cy="5943599"/>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171" name="Shape 171"/>
          <p:cNvSpPr/>
          <p:nvPr/>
        </p:nvSpPr>
        <p:spPr>
          <a:xfrm>
            <a:off x="5334785" y="1371600"/>
            <a:ext cx="3124199" cy="5257799"/>
          </a:xfrm>
          <a:prstGeom prst="flowChartSummingJunction">
            <a:avLst/>
          </a:prstGeom>
          <a:noFill/>
          <a:ln w="190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72" name="Shape 172" descr="http://ep.yimg.com/ca/I/yhst-16112103150917_2238_1969903"/>
          <p:cNvPicPr preferRelativeResize="0"/>
          <p:nvPr/>
        </p:nvPicPr>
        <p:blipFill rotWithShape="1">
          <a:blip r:embed="rId4">
            <a:alphaModFix/>
          </a:blip>
          <a:srcRect/>
          <a:stretch/>
        </p:blipFill>
        <p:spPr>
          <a:xfrm rot="5400000">
            <a:off x="-605672" y="1520071"/>
            <a:ext cx="5943599" cy="4732256"/>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Shape 177" descr="http://pre15.deviantart.net/136b/th/pre/f/2007/020/7/5/dried_herbs_by_blue_snowflake.jpg"/>
          <p:cNvPicPr preferRelativeResize="0"/>
          <p:nvPr/>
        </p:nvPicPr>
        <p:blipFill rotWithShape="1">
          <a:blip r:embed="rId3">
            <a:alphaModFix/>
          </a:blip>
          <a:srcRect l="60752"/>
          <a:stretch/>
        </p:blipFill>
        <p:spPr>
          <a:xfrm>
            <a:off x="4530364" y="1066800"/>
            <a:ext cx="4613635" cy="5791200"/>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178" name="Shape 178"/>
          <p:cNvSpPr/>
          <p:nvPr/>
        </p:nvSpPr>
        <p:spPr>
          <a:xfrm>
            <a:off x="152400" y="-152400"/>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This                              Not This  </a:t>
            </a:r>
          </a:p>
        </p:txBody>
      </p:sp>
      <p:sp>
        <p:nvSpPr>
          <p:cNvPr id="179" name="Shape 179"/>
          <p:cNvSpPr/>
          <p:nvPr/>
        </p:nvSpPr>
        <p:spPr>
          <a:xfrm>
            <a:off x="5410200" y="1333500"/>
            <a:ext cx="3124199" cy="5257799"/>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180" name="Shape 180" descr="http://2.bp.blogspot.com/-L-lXl5QtmD4/TgmUJSerFDI/AAAAAAAAL7s/V5Bdwbt0PXk/s1600/Hollywood+Farmers+Market+fresh+herbs.jpg">
            <a:hlinkClick r:id="rId4"/>
          </p:cNvPr>
          <p:cNvPicPr preferRelativeResize="0"/>
          <p:nvPr/>
        </p:nvPicPr>
        <p:blipFill rotWithShape="1">
          <a:blip r:embed="rId5">
            <a:alphaModFix/>
          </a:blip>
          <a:srcRect t="4575" r="18064"/>
          <a:stretch/>
        </p:blipFill>
        <p:spPr>
          <a:xfrm>
            <a:off x="0" y="1066800"/>
            <a:ext cx="4419599" cy="5791200"/>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p:nvPr/>
        </p:nvSpPr>
        <p:spPr>
          <a:xfrm>
            <a:off x="152400" y="-152400"/>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a:t>
            </a:r>
            <a:r>
              <a:rPr lang="en-US" sz="3600" b="1">
                <a:solidFill>
                  <a:srgbClr val="FFFFCC"/>
                </a:solidFill>
                <a:latin typeface="Calibri"/>
                <a:ea typeface="Calibri"/>
                <a:cs typeface="Calibri"/>
                <a:sym typeface="Calibri"/>
              </a:rPr>
              <a:t>NO</a:t>
            </a:r>
            <a:r>
              <a:rPr lang="en-US" sz="3600" b="1">
                <a:solidFill>
                  <a:srgbClr val="FFCC66"/>
                </a:solidFill>
                <a:latin typeface="Calibri"/>
                <a:ea typeface="Calibri"/>
                <a:cs typeface="Calibri"/>
                <a:sym typeface="Calibri"/>
              </a:rPr>
              <a:t> sliced produce, including samples  </a:t>
            </a:r>
          </a:p>
        </p:txBody>
      </p:sp>
      <p:pic>
        <p:nvPicPr>
          <p:cNvPr id="186" name="Shape 186" descr="http://franklinfarmersmarket.com/wp-content/uploads/2015/08/DSC_2025-1-1024x685.jpg"/>
          <p:cNvPicPr preferRelativeResize="0"/>
          <p:nvPr/>
        </p:nvPicPr>
        <p:blipFill rotWithShape="1">
          <a:blip r:embed="rId3">
            <a:alphaModFix/>
          </a:blip>
          <a:srcRect t="20594"/>
          <a:stretch/>
        </p:blipFill>
        <p:spPr>
          <a:xfrm>
            <a:off x="0" y="4232635"/>
            <a:ext cx="5181600" cy="2616723"/>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187" name="Shape 187" descr="http://www.dglobe.com/sites/default/files/styles/full_1000/public/fieldimages/4/0711/04-farmers-market.jpg?itok=_mUhTjYS"/>
          <p:cNvPicPr preferRelativeResize="0"/>
          <p:nvPr/>
        </p:nvPicPr>
        <p:blipFill rotWithShape="1">
          <a:blip r:embed="rId4">
            <a:alphaModFix/>
          </a:blip>
          <a:srcRect l="5952" t="7394" r="6624"/>
          <a:stretch/>
        </p:blipFill>
        <p:spPr>
          <a:xfrm>
            <a:off x="0" y="940400"/>
            <a:ext cx="4375109" cy="3316586"/>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pic>
        <p:nvPicPr>
          <p:cNvPr id="188" name="Shape 188" descr="http://teen.americanobserver.net/wp-content/uploads/2013/08/DSCN3712.jpg"/>
          <p:cNvPicPr preferRelativeResize="0"/>
          <p:nvPr/>
        </p:nvPicPr>
        <p:blipFill rotWithShape="1">
          <a:blip r:embed="rId5">
            <a:alphaModFix/>
          </a:blip>
          <a:srcRect l="42291" r="7048" b="11300"/>
          <a:stretch/>
        </p:blipFill>
        <p:spPr>
          <a:xfrm>
            <a:off x="4383751" y="940400"/>
            <a:ext cx="4769962" cy="6020663"/>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6" name="Shape 171"/>
          <p:cNvSpPr/>
          <p:nvPr/>
        </p:nvSpPr>
        <p:spPr>
          <a:xfrm>
            <a:off x="2813009" y="1219200"/>
            <a:ext cx="3124199" cy="5257799"/>
          </a:xfrm>
          <a:prstGeom prst="flowChartSummingJunction">
            <a:avLst/>
          </a:prstGeom>
          <a:noFill/>
          <a:ln w="190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p:nvPr/>
        </p:nvSpPr>
        <p:spPr>
          <a:xfrm>
            <a:off x="1066800" y="2971800"/>
            <a:ext cx="1905000" cy="137416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dirty="0" smtClean="0">
                <a:solidFill>
                  <a:srgbClr val="FFFFCC"/>
                </a:solidFill>
                <a:latin typeface="Calibri"/>
                <a:ea typeface="Calibri"/>
                <a:cs typeface="Calibri"/>
                <a:sym typeface="Calibri"/>
              </a:rPr>
              <a:t>NO</a:t>
            </a:r>
            <a:r>
              <a:rPr lang="en-US" sz="3600" b="1" dirty="0" smtClean="0">
                <a:solidFill>
                  <a:srgbClr val="FFCC66"/>
                </a:solidFill>
                <a:latin typeface="Calibri"/>
                <a:ea typeface="Calibri"/>
                <a:cs typeface="Calibri"/>
                <a:sym typeface="Calibri"/>
              </a:rPr>
              <a:t> </a:t>
            </a:r>
            <a:r>
              <a:rPr lang="en-US" sz="3600" b="1" dirty="0">
                <a:solidFill>
                  <a:srgbClr val="FFCC66"/>
                </a:solidFill>
                <a:latin typeface="Calibri"/>
                <a:ea typeface="Calibri"/>
                <a:cs typeface="Calibri"/>
                <a:sym typeface="Calibri"/>
              </a:rPr>
              <a:t>juices</a:t>
            </a:r>
          </a:p>
        </p:txBody>
      </p:sp>
      <p:pic>
        <p:nvPicPr>
          <p:cNvPr id="194" name="Shape 194" descr="https://s-media-cache-ak0.pinimg.com/236x/12/8d/54/128d5421d11a9c8ec2b855b4a756fffa.jpg">
            <a:hlinkClick r:id="rId3"/>
          </p:cNvPr>
          <p:cNvPicPr preferRelativeResize="0"/>
          <p:nvPr/>
        </p:nvPicPr>
        <p:blipFill rotWithShape="1">
          <a:blip r:embed="rId4">
            <a:alphaModFix/>
          </a:blip>
          <a:srcRect l="10519" t="3691" r="5608" b="4272"/>
          <a:stretch/>
        </p:blipFill>
        <p:spPr>
          <a:xfrm>
            <a:off x="3810001" y="685800"/>
            <a:ext cx="5334000" cy="6172200"/>
          </a:xfrm>
          <a:prstGeom prst="rect">
            <a:avLst/>
          </a:prstGeom>
          <a:noFill/>
          <a:ln>
            <a:noFill/>
          </a:ln>
          <a:effectLst>
            <a:outerShdw blurRad="292100" dist="139700" dir="2700000" algn="tl" rotWithShape="0">
              <a:srgbClr val="333333">
                <a:alpha val="64705"/>
              </a:srgbClr>
            </a:outerShdw>
          </a:effectLst>
        </p:spPr>
      </p:pic>
      <p:sp>
        <p:nvSpPr>
          <p:cNvPr id="4" name="Shape 171"/>
          <p:cNvSpPr/>
          <p:nvPr/>
        </p:nvSpPr>
        <p:spPr>
          <a:xfrm>
            <a:off x="3810002" y="685800"/>
            <a:ext cx="5333998" cy="6172200"/>
          </a:xfrm>
          <a:prstGeom prst="flowChartSummingJunction">
            <a:avLst/>
          </a:prstGeom>
          <a:noFill/>
          <a:ln w="190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pic>
        <p:nvPicPr>
          <p:cNvPr id="200" name="Shape 200"/>
          <p:cNvPicPr preferRelativeResize="0"/>
          <p:nvPr/>
        </p:nvPicPr>
        <p:blipFill rotWithShape="1">
          <a:blip r:embed="rId3">
            <a:alphaModFix/>
          </a:blip>
          <a:srcRect/>
          <a:stretch/>
        </p:blipFill>
        <p:spPr>
          <a:xfrm>
            <a:off x="990600" y="1524000"/>
            <a:ext cx="7107000" cy="4629300"/>
          </a:xfrm>
          <a:prstGeom prst="rect">
            <a:avLst/>
          </a:prstGeom>
          <a:noFill/>
          <a:ln>
            <a:noFill/>
          </a:ln>
          <a:effectLst>
            <a:outerShdw blurRad="292100" dist="139700" dir="2700000" algn="tl" rotWithShape="0">
              <a:srgbClr val="333333">
                <a:alpha val="64709"/>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6030" b="1" i="0" u="none" strike="noStrike" cap="none">
                <a:solidFill>
                  <a:srgbClr val="FFFF99"/>
                </a:solidFill>
                <a:latin typeface="Calibri"/>
                <a:ea typeface="Calibri"/>
                <a:cs typeface="Calibri"/>
                <a:sym typeface="Calibri"/>
              </a:rPr>
              <a:t>Fresh Eggs</a:t>
            </a:r>
            <a:r>
              <a:rPr lang="en-US" sz="3959" b="0" i="0" u="none" strike="noStrike" cap="none">
                <a:solidFill>
                  <a:schemeClr val="lt1"/>
                </a:solidFill>
                <a:latin typeface="Calibri"/>
                <a:ea typeface="Calibri"/>
                <a:cs typeface="Calibri"/>
                <a:sym typeface="Calibri"/>
              </a:rPr>
              <a:t/>
            </a:r>
            <a:br>
              <a:rPr lang="en-US" sz="3959" b="0" i="0" u="none" strike="noStrike" cap="none">
                <a:solidFill>
                  <a:schemeClr val="lt1"/>
                </a:solidFill>
                <a:latin typeface="Calibri"/>
                <a:ea typeface="Calibri"/>
                <a:cs typeface="Calibri"/>
                <a:sym typeface="Calibri"/>
              </a:rPr>
            </a:br>
            <a:endParaRPr lang="en-US" sz="3959" b="0" i="0" u="none" strike="noStrike" cap="none">
              <a:solidFill>
                <a:schemeClr val="lt1"/>
              </a:solidFill>
              <a:latin typeface="Calibri"/>
              <a:ea typeface="Calibri"/>
              <a:cs typeface="Calibri"/>
              <a:sym typeface="Calibri"/>
            </a:endParaRPr>
          </a:p>
        </p:txBody>
      </p:sp>
      <p:pic>
        <p:nvPicPr>
          <p:cNvPr id="206" name="Shape 206" descr="https://goldeneggfarm.files.wordpress.com/2010/09/eggs001.jpg"/>
          <p:cNvPicPr preferRelativeResize="0"/>
          <p:nvPr/>
        </p:nvPicPr>
        <p:blipFill rotWithShape="1">
          <a:blip r:embed="rId3">
            <a:alphaModFix/>
          </a:blip>
          <a:srcRect b="17589"/>
          <a:stretch/>
        </p:blipFill>
        <p:spPr>
          <a:xfrm>
            <a:off x="-7856" y="1204662"/>
            <a:ext cx="9144001" cy="56533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Shape 21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sp>
        <p:nvSpPr>
          <p:cNvPr id="212" name="Shape 212"/>
          <p:cNvSpPr/>
          <p:nvPr/>
        </p:nvSpPr>
        <p:spPr>
          <a:xfrm>
            <a:off x="1113148" y="3276600"/>
            <a:ext cx="6934199" cy="1077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200" b="1">
                <a:solidFill>
                  <a:srgbClr val="FFCC66"/>
                </a:solidFill>
                <a:latin typeface="Calibri"/>
                <a:ea typeface="Calibri"/>
                <a:cs typeface="Calibri"/>
                <a:sym typeface="Calibri"/>
              </a:rPr>
              <a:t>Regulations set by the Arkansas Livestock and Poultry Commission. </a:t>
            </a:r>
          </a:p>
        </p:txBody>
      </p:sp>
      <p:pic>
        <p:nvPicPr>
          <p:cNvPr id="213" name="Shape 213" descr="Arkansas Livestock &amp; Poultry Commission">
            <a:hlinkClick r:id="rId3"/>
          </p:cNvPr>
          <p:cNvPicPr preferRelativeResize="0"/>
          <p:nvPr/>
        </p:nvPicPr>
        <p:blipFill rotWithShape="1">
          <a:blip r:embed="rId4">
            <a:alphaModFix/>
          </a:blip>
          <a:srcRect/>
          <a:stretch/>
        </p:blipFill>
        <p:spPr>
          <a:xfrm>
            <a:off x="10998" y="1447800"/>
            <a:ext cx="9144000" cy="1428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Three Markets.png"/>
          <p:cNvPicPr preferRelativeResize="0"/>
          <p:nvPr/>
        </p:nvPicPr>
        <p:blipFill>
          <a:blip r:embed="rId3">
            <a:alphaModFix/>
          </a:blip>
          <a:stretch>
            <a:fillRect/>
          </a:stretch>
        </p:blipFill>
        <p:spPr>
          <a:xfrm>
            <a:off x="362762" y="152400"/>
            <a:ext cx="8418468" cy="65531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pic>
        <p:nvPicPr>
          <p:cNvPr id="219" name="Shape 219" descr="http://greenlifeinsocal.files.wordpress.com/2011/09/2011-08-16-074-hens-at-centennial-farm.jpg"/>
          <p:cNvPicPr preferRelativeResize="0"/>
          <p:nvPr/>
        </p:nvPicPr>
        <p:blipFill rotWithShape="1">
          <a:blip r:embed="rId3">
            <a:alphaModFix/>
          </a:blip>
          <a:srcRect l="28561" b="10355"/>
          <a:stretch/>
        </p:blipFill>
        <p:spPr>
          <a:xfrm>
            <a:off x="0" y="1752600"/>
            <a:ext cx="5330581" cy="5105399"/>
          </a:xfrm>
          <a:prstGeom prst="rect">
            <a:avLst/>
          </a:prstGeom>
          <a:noFill/>
          <a:ln>
            <a:noFill/>
          </a:ln>
        </p:spPr>
      </p:pic>
      <p:sp>
        <p:nvSpPr>
          <p:cNvPr id="220" name="Shape 220"/>
          <p:cNvSpPr/>
          <p:nvPr/>
        </p:nvSpPr>
        <p:spPr>
          <a:xfrm>
            <a:off x="5943600" y="2194755"/>
            <a:ext cx="2438401" cy="255454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a:solidFill>
                  <a:srgbClr val="FFCC66"/>
                </a:solidFill>
                <a:latin typeface="Calibri"/>
                <a:ea typeface="Calibri"/>
                <a:cs typeface="Calibri"/>
                <a:sym typeface="Calibri"/>
              </a:rPr>
              <a:t>Own less than two hundred (200) hens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grpSp>
        <p:nvGrpSpPr>
          <p:cNvPr id="226" name="Shape 226"/>
          <p:cNvGrpSpPr/>
          <p:nvPr/>
        </p:nvGrpSpPr>
        <p:grpSpPr>
          <a:xfrm>
            <a:off x="0" y="1640264"/>
            <a:ext cx="5693790" cy="5217735"/>
            <a:chOff x="0" y="1640264"/>
            <a:chExt cx="5693790" cy="5217735"/>
          </a:xfrm>
        </p:grpSpPr>
        <p:pic>
          <p:nvPicPr>
            <p:cNvPr id="227" name="Shape 227"/>
            <p:cNvPicPr preferRelativeResize="0"/>
            <p:nvPr/>
          </p:nvPicPr>
          <p:blipFill rotWithShape="1">
            <a:blip r:embed="rId3">
              <a:alphaModFix/>
            </a:blip>
            <a:srcRect l="18406" t="4897" r="2902"/>
            <a:stretch/>
          </p:blipFill>
          <p:spPr>
            <a:xfrm>
              <a:off x="0" y="1640264"/>
              <a:ext cx="5693790" cy="5217735"/>
            </a:xfrm>
            <a:prstGeom prst="rect">
              <a:avLst/>
            </a:prstGeom>
            <a:noFill/>
            <a:ln>
              <a:noFill/>
            </a:ln>
          </p:spPr>
        </p:pic>
        <p:pic>
          <p:nvPicPr>
            <p:cNvPr id="228" name="Shape 228"/>
            <p:cNvPicPr preferRelativeResize="0"/>
            <p:nvPr/>
          </p:nvPicPr>
          <p:blipFill rotWithShape="1">
            <a:blip r:embed="rId4">
              <a:alphaModFix/>
            </a:blip>
            <a:srcRect/>
            <a:stretch/>
          </p:blipFill>
          <p:spPr>
            <a:xfrm rot="120000">
              <a:off x="1702027" y="2125093"/>
              <a:ext cx="1981199" cy="1002566"/>
            </a:xfrm>
            <a:prstGeom prst="rect">
              <a:avLst/>
            </a:prstGeom>
            <a:noFill/>
            <a:ln>
              <a:noFill/>
            </a:ln>
            <a:effectLst>
              <a:outerShdw blurRad="190500" algn="tl" rotWithShape="0">
                <a:srgbClr val="000000">
                  <a:alpha val="69803"/>
                </a:srgbClr>
              </a:outerShdw>
            </a:effectLst>
          </p:spPr>
        </p:pic>
      </p:grpSp>
      <p:sp>
        <p:nvSpPr>
          <p:cNvPr id="229" name="Shape 229"/>
          <p:cNvSpPr/>
          <p:nvPr/>
        </p:nvSpPr>
        <p:spPr>
          <a:xfrm>
            <a:off x="5884128" y="1658764"/>
            <a:ext cx="3087831" cy="466281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461963" marR="0" lvl="0" indent="-461963" algn="l" rtl="0">
              <a:spcBef>
                <a:spcPts val="600"/>
              </a:spcBef>
              <a:spcAft>
                <a:spcPts val="0"/>
              </a:spcAft>
              <a:buClr>
                <a:srgbClr val="FFCC66"/>
              </a:buClr>
              <a:buSzPct val="100000"/>
              <a:buFont typeface="Noto Sans Symbols"/>
              <a:buChar char="✓"/>
            </a:pPr>
            <a:r>
              <a:rPr lang="en-US" sz="3200" b="1">
                <a:solidFill>
                  <a:srgbClr val="FFCC66"/>
                </a:solidFill>
                <a:latin typeface="Calibri"/>
                <a:ea typeface="Calibri"/>
                <a:cs typeface="Calibri"/>
                <a:sym typeface="Calibri"/>
              </a:rPr>
              <a:t>Prepackaged, washed and clean </a:t>
            </a:r>
          </a:p>
          <a:p>
            <a:pPr marL="461963" marR="0" lvl="0" indent="-461963" algn="l" rtl="0">
              <a:spcBef>
                <a:spcPts val="3000"/>
              </a:spcBef>
              <a:spcAft>
                <a:spcPts val="0"/>
              </a:spcAft>
              <a:buClr>
                <a:srgbClr val="FFCC66"/>
              </a:buClr>
              <a:buSzPct val="100000"/>
              <a:buFont typeface="Noto Sans Symbols"/>
              <a:buChar char="✓"/>
            </a:pPr>
            <a:r>
              <a:rPr lang="en-US" sz="3200" b="1">
                <a:solidFill>
                  <a:srgbClr val="FFCC66"/>
                </a:solidFill>
                <a:latin typeface="Calibri"/>
                <a:ea typeface="Calibri"/>
                <a:cs typeface="Calibri"/>
                <a:sym typeface="Calibri"/>
              </a:rPr>
              <a:t>Marked “ungraded”</a:t>
            </a:r>
          </a:p>
          <a:p>
            <a:pPr marL="461963" marR="0" lvl="0" indent="-461963" algn="l" rtl="0">
              <a:spcBef>
                <a:spcPts val="3000"/>
              </a:spcBef>
              <a:buClr>
                <a:srgbClr val="FFCC66"/>
              </a:buClr>
              <a:buSzPct val="100000"/>
              <a:buFont typeface="Noto Sans Symbols"/>
              <a:buChar char="✓"/>
            </a:pPr>
            <a:r>
              <a:rPr lang="en-US" sz="3200" b="1">
                <a:solidFill>
                  <a:srgbClr val="FFCC66"/>
                </a:solidFill>
                <a:latin typeface="Calibri"/>
                <a:ea typeface="Calibri"/>
                <a:cs typeface="Calibri"/>
                <a:sym typeface="Calibri"/>
              </a:rPr>
              <a:t>Name and address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sp>
        <p:nvSpPr>
          <p:cNvPr id="235" name="Shape 235"/>
          <p:cNvSpPr/>
          <p:nvPr/>
        </p:nvSpPr>
        <p:spPr>
          <a:xfrm>
            <a:off x="609600" y="5181600"/>
            <a:ext cx="8001000" cy="1354217"/>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dirty="0">
              <a:solidFill>
                <a:schemeClr val="lt1"/>
              </a:solidFill>
              <a:latin typeface="Calibri"/>
              <a:ea typeface="Calibri"/>
              <a:cs typeface="Calibri"/>
              <a:sym typeface="Calibri"/>
            </a:endParaRPr>
          </a:p>
          <a:p>
            <a:pPr marL="0" marR="0" lvl="0" indent="0" algn="ctr" rtl="0">
              <a:spcBef>
                <a:spcPts val="0"/>
              </a:spcBef>
              <a:buSzPct val="25000"/>
              <a:buNone/>
            </a:pPr>
            <a:r>
              <a:rPr lang="en-US" sz="3200" b="1" u="sng" dirty="0">
                <a:solidFill>
                  <a:srgbClr val="FFCC66"/>
                </a:solidFill>
                <a:latin typeface="Calibri"/>
                <a:ea typeface="Calibri"/>
                <a:cs typeface="Calibri"/>
                <a:sym typeface="Calibri"/>
              </a:rPr>
              <a:t>No used cartons</a:t>
            </a:r>
            <a:r>
              <a:rPr lang="en-US" sz="3200" b="1" dirty="0">
                <a:solidFill>
                  <a:srgbClr val="FFCC66"/>
                </a:solidFill>
                <a:latin typeface="Calibri"/>
                <a:ea typeface="Calibri"/>
                <a:cs typeface="Calibri"/>
                <a:sym typeface="Calibri"/>
              </a:rPr>
              <a:t> </a:t>
            </a:r>
            <a:r>
              <a:rPr lang="en-US" sz="3200" b="1" i="1" dirty="0">
                <a:solidFill>
                  <a:srgbClr val="FFCC66"/>
                </a:solidFill>
                <a:latin typeface="Calibri"/>
                <a:ea typeface="Calibri"/>
                <a:cs typeface="Calibri"/>
                <a:sym typeface="Calibri"/>
              </a:rPr>
              <a:t>unless</a:t>
            </a:r>
            <a:r>
              <a:rPr lang="en-US" sz="3200" b="1" dirty="0">
                <a:solidFill>
                  <a:srgbClr val="FFCC66"/>
                </a:solidFill>
                <a:latin typeface="Calibri"/>
                <a:ea typeface="Calibri"/>
                <a:cs typeface="Calibri"/>
                <a:sym typeface="Calibri"/>
              </a:rPr>
              <a:t> all brand markings and other identification is obliterated </a:t>
            </a:r>
          </a:p>
        </p:txBody>
      </p:sp>
      <p:pic>
        <p:nvPicPr>
          <p:cNvPr id="236" name="Shape 236"/>
          <p:cNvPicPr preferRelativeResize="0"/>
          <p:nvPr/>
        </p:nvPicPr>
        <p:blipFill rotWithShape="1">
          <a:blip r:embed="rId3">
            <a:alphaModFix/>
          </a:blip>
          <a:srcRect r="13999"/>
          <a:stretch/>
        </p:blipFill>
        <p:spPr>
          <a:xfrm>
            <a:off x="1676400" y="1447800"/>
            <a:ext cx="5867400" cy="3837688"/>
          </a:xfrm>
          <a:prstGeom prst="rect">
            <a:avLst/>
          </a:prstGeom>
          <a:noFill/>
          <a:ln>
            <a:noFill/>
          </a:ln>
        </p:spPr>
      </p:pic>
      <p:sp>
        <p:nvSpPr>
          <p:cNvPr id="237" name="Shape 237"/>
          <p:cNvSpPr/>
          <p:nvPr/>
        </p:nvSpPr>
        <p:spPr>
          <a:xfrm rot="-5400000">
            <a:off x="3048000" y="737743"/>
            <a:ext cx="3124199" cy="5257799"/>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Fresh Eggs</a:t>
            </a:r>
          </a:p>
        </p:txBody>
      </p:sp>
      <p:sp>
        <p:nvSpPr>
          <p:cNvPr id="243" name="Shape 243" descr="Image result for refrigerator 45 degrees"/>
          <p:cNvSpPr/>
          <p:nvPr/>
        </p:nvSpPr>
        <p:spPr>
          <a:xfrm>
            <a:off x="0"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244" name="Shape 244" descr="http://www.whynter.com/createthumbimage?size=900&amp;path=Upload/ProductExtraImages/FM-65G-2.jpg"/>
          <p:cNvPicPr preferRelativeResize="0"/>
          <p:nvPr/>
        </p:nvPicPr>
        <p:blipFill rotWithShape="1">
          <a:blip r:embed="rId3">
            <a:alphaModFix/>
          </a:blip>
          <a:srcRect/>
          <a:stretch/>
        </p:blipFill>
        <p:spPr>
          <a:xfrm>
            <a:off x="3810000" y="1524000"/>
            <a:ext cx="5333999" cy="5333999"/>
          </a:xfrm>
          <a:prstGeom prst="rect">
            <a:avLst/>
          </a:prstGeom>
          <a:noFill/>
          <a:ln>
            <a:noFill/>
          </a:ln>
        </p:spPr>
      </p:pic>
      <p:pic>
        <p:nvPicPr>
          <p:cNvPr id="245" name="Shape 245" descr="http://www.whynter.com/createthumbimage?size=350&amp;path=Upload/ProductExtraImages/FM-65G-7.jpg"/>
          <p:cNvPicPr preferRelativeResize="0"/>
          <p:nvPr/>
        </p:nvPicPr>
        <p:blipFill rotWithShape="1">
          <a:blip r:embed="rId4">
            <a:alphaModFix/>
          </a:blip>
          <a:srcRect/>
          <a:stretch/>
        </p:blipFill>
        <p:spPr>
          <a:xfrm>
            <a:off x="2362200" y="5749907"/>
            <a:ext cx="1666875" cy="1109663"/>
          </a:xfrm>
          <a:prstGeom prst="rect">
            <a:avLst/>
          </a:prstGeom>
          <a:noFill/>
          <a:ln>
            <a:noFill/>
          </a:ln>
        </p:spPr>
      </p:pic>
      <p:pic>
        <p:nvPicPr>
          <p:cNvPr id="246" name="Shape 246" descr="http://www.ct.gov/dph/lib/dph/communications/images/thermom_45.jpg"/>
          <p:cNvPicPr preferRelativeResize="0"/>
          <p:nvPr/>
        </p:nvPicPr>
        <p:blipFill rotWithShape="1">
          <a:blip r:embed="rId5">
            <a:alphaModFix/>
          </a:blip>
          <a:srcRect/>
          <a:stretch/>
        </p:blipFill>
        <p:spPr>
          <a:xfrm>
            <a:off x="7637465" y="0"/>
            <a:ext cx="1506532" cy="1904999"/>
          </a:xfrm>
          <a:prstGeom prst="rect">
            <a:avLst/>
          </a:prstGeom>
          <a:noFill/>
          <a:ln>
            <a:noFill/>
          </a:ln>
        </p:spPr>
      </p:pic>
      <p:sp>
        <p:nvSpPr>
          <p:cNvPr id="247" name="Shape 247"/>
          <p:cNvSpPr/>
          <p:nvPr/>
        </p:nvSpPr>
        <p:spPr>
          <a:xfrm>
            <a:off x="533400" y="1295400"/>
            <a:ext cx="3200399" cy="398570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461963" marR="0" lvl="0" indent="-461963" algn="l" rtl="0">
              <a:spcBef>
                <a:spcPts val="3000"/>
              </a:spcBef>
              <a:spcAft>
                <a:spcPts val="0"/>
              </a:spcAft>
              <a:buClr>
                <a:srgbClr val="FFCC66"/>
              </a:buClr>
              <a:buSzPct val="100000"/>
              <a:buFont typeface="Noto Sans Symbols"/>
              <a:buChar char="✓"/>
            </a:pPr>
            <a:r>
              <a:rPr lang="en-US" sz="3200" b="1">
                <a:solidFill>
                  <a:srgbClr val="FFCC66"/>
                </a:solidFill>
                <a:latin typeface="Calibri"/>
                <a:ea typeface="Calibri"/>
                <a:cs typeface="Calibri"/>
                <a:sym typeface="Calibri"/>
              </a:rPr>
              <a:t>Refrigerated </a:t>
            </a:r>
          </a:p>
          <a:p>
            <a:pPr marL="461963" marR="0" lvl="0" indent="-461963" algn="l" rtl="0">
              <a:spcBef>
                <a:spcPts val="3000"/>
              </a:spcBef>
              <a:spcAft>
                <a:spcPts val="0"/>
              </a:spcAft>
              <a:buClr>
                <a:srgbClr val="FFCC66"/>
              </a:buClr>
              <a:buSzPct val="100000"/>
              <a:buFont typeface="Noto Sans Symbols"/>
              <a:buChar char="✓"/>
            </a:pPr>
            <a:r>
              <a:rPr lang="en-US" sz="3200" b="1">
                <a:solidFill>
                  <a:srgbClr val="FFCC66"/>
                </a:solidFill>
                <a:latin typeface="Calibri"/>
                <a:ea typeface="Calibri"/>
                <a:cs typeface="Calibri"/>
                <a:sym typeface="Calibri"/>
              </a:rPr>
              <a:t>No ice chests</a:t>
            </a:r>
          </a:p>
          <a:p>
            <a:pPr marL="461963" marR="0" lvl="0" indent="-461963" algn="l" rtl="0">
              <a:spcBef>
                <a:spcPts val="3000"/>
              </a:spcBef>
              <a:buClr>
                <a:srgbClr val="FFCC66"/>
              </a:buClr>
              <a:buSzPct val="100000"/>
              <a:buFont typeface="Noto Sans Symbols"/>
              <a:buChar char="✓"/>
            </a:pPr>
            <a:r>
              <a:rPr lang="en-US" sz="3200" b="1">
                <a:solidFill>
                  <a:srgbClr val="FFCC66"/>
                </a:solidFill>
                <a:latin typeface="Calibri"/>
                <a:ea typeface="Calibri"/>
                <a:cs typeface="Calibri"/>
                <a:sym typeface="Calibri"/>
              </a:rPr>
              <a:t>Temperature 45</a:t>
            </a:r>
            <a:r>
              <a:rPr lang="en-US" sz="3200" b="1" baseline="30000">
                <a:solidFill>
                  <a:srgbClr val="FFCC66"/>
                </a:solidFill>
                <a:latin typeface="Calibri"/>
                <a:ea typeface="Calibri"/>
                <a:cs typeface="Calibri"/>
                <a:sym typeface="Calibri"/>
              </a:rPr>
              <a:t>o</a:t>
            </a:r>
            <a:r>
              <a:rPr lang="en-US" sz="3200" b="1">
                <a:solidFill>
                  <a:srgbClr val="FFCC66"/>
                </a:solidFill>
                <a:latin typeface="Calibri"/>
                <a:ea typeface="Calibri"/>
                <a:cs typeface="Calibri"/>
                <a:sym typeface="Calibri"/>
              </a:rPr>
              <a:t>F or below (thermometer)</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rotWithShape="1">
          <a:blip r:embed="rId3">
            <a:alphaModFix/>
          </a:blip>
          <a:srcRect/>
          <a:stretch/>
        </p:blipFill>
        <p:spPr>
          <a:xfrm>
            <a:off x="20424" y="3803669"/>
            <a:ext cx="2265575" cy="3054330"/>
          </a:xfrm>
          <a:prstGeom prst="rect">
            <a:avLst/>
          </a:prstGeom>
          <a:noFill/>
          <a:ln>
            <a:noFill/>
          </a:ln>
        </p:spPr>
      </p:pic>
      <p:pic>
        <p:nvPicPr>
          <p:cNvPr id="253" name="Shape 253"/>
          <p:cNvPicPr preferRelativeResize="0"/>
          <p:nvPr/>
        </p:nvPicPr>
        <p:blipFill rotWithShape="1">
          <a:blip r:embed="rId4">
            <a:alphaModFix/>
          </a:blip>
          <a:srcRect/>
          <a:stretch/>
        </p:blipFill>
        <p:spPr>
          <a:xfrm>
            <a:off x="4800600" y="1573516"/>
            <a:ext cx="4171950" cy="3476624"/>
          </a:xfrm>
          <a:prstGeom prst="rect">
            <a:avLst/>
          </a:prstGeom>
          <a:noFill/>
          <a:ln>
            <a:noFill/>
          </a:ln>
        </p:spPr>
      </p:pic>
      <p:pic>
        <p:nvPicPr>
          <p:cNvPr id="254" name="Shape 254"/>
          <p:cNvPicPr preferRelativeResize="0"/>
          <p:nvPr/>
        </p:nvPicPr>
        <p:blipFill rotWithShape="1">
          <a:blip r:embed="rId5">
            <a:alphaModFix/>
          </a:blip>
          <a:srcRect t="11522"/>
          <a:stretch/>
        </p:blipFill>
        <p:spPr>
          <a:xfrm>
            <a:off x="33779" y="1573516"/>
            <a:ext cx="4432168" cy="3068967"/>
          </a:xfrm>
          <a:prstGeom prst="rect">
            <a:avLst/>
          </a:prstGeom>
          <a:noFill/>
          <a:ln>
            <a:noFill/>
          </a:ln>
        </p:spPr>
      </p:pic>
      <p:pic>
        <p:nvPicPr>
          <p:cNvPr id="255" name="Shape 255"/>
          <p:cNvPicPr preferRelativeResize="0"/>
          <p:nvPr/>
        </p:nvPicPr>
        <p:blipFill rotWithShape="1">
          <a:blip r:embed="rId6">
            <a:alphaModFix/>
          </a:blip>
          <a:srcRect l="20337" t="10956" r="3375" b="11519"/>
          <a:stretch/>
        </p:blipFill>
        <p:spPr>
          <a:xfrm>
            <a:off x="2285999" y="4642485"/>
            <a:ext cx="2179948" cy="2215300"/>
          </a:xfrm>
          <a:prstGeom prst="rect">
            <a:avLst/>
          </a:prstGeom>
          <a:noFill/>
          <a:ln>
            <a:noFill/>
          </a:ln>
        </p:spPr>
      </p:pic>
      <p:sp>
        <p:nvSpPr>
          <p:cNvPr id="256" name="Shape 256"/>
          <p:cNvSpPr/>
          <p:nvPr/>
        </p:nvSpPr>
        <p:spPr>
          <a:xfrm>
            <a:off x="20424" y="316623"/>
            <a:ext cx="8686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a:solidFill>
                  <a:srgbClr val="FFCC66"/>
                </a:solidFill>
                <a:latin typeface="Calibri"/>
                <a:ea typeface="Calibri"/>
                <a:cs typeface="Calibri"/>
                <a:sym typeface="Calibri"/>
              </a:rPr>
              <a:t> NOT Allowed                   Allowed</a:t>
            </a:r>
          </a:p>
        </p:txBody>
      </p:sp>
      <p:sp>
        <p:nvSpPr>
          <p:cNvPr id="257" name="Shape 257"/>
          <p:cNvSpPr/>
          <p:nvPr/>
        </p:nvSpPr>
        <p:spPr>
          <a:xfrm rot="-5400000">
            <a:off x="687763" y="2426006"/>
            <a:ext cx="3124199" cy="3513057"/>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355862" y="381000"/>
            <a:ext cx="3276600" cy="2239961"/>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6600" b="1" i="0" u="none" strike="noStrike" cap="none">
                <a:solidFill>
                  <a:srgbClr val="FFFF99"/>
                </a:solidFill>
                <a:latin typeface="Calibri"/>
                <a:ea typeface="Calibri"/>
                <a:cs typeface="Calibri"/>
                <a:sym typeface="Calibri"/>
              </a:rPr>
              <a:t>Honey</a:t>
            </a:r>
            <a:br>
              <a:rPr lang="en-US" sz="6600" b="1" i="0" u="none" strike="noStrike" cap="none">
                <a:solidFill>
                  <a:srgbClr val="FFFF99"/>
                </a:solidFill>
                <a:latin typeface="Calibri"/>
                <a:ea typeface="Calibri"/>
                <a:cs typeface="Calibri"/>
                <a:sym typeface="Calibri"/>
              </a:rPr>
            </a:br>
            <a:endParaRPr lang="en-US" sz="6600" b="1" i="0" u="none" strike="noStrike" cap="none">
              <a:solidFill>
                <a:srgbClr val="FFFF99"/>
              </a:solidFill>
              <a:latin typeface="Calibri"/>
              <a:ea typeface="Calibri"/>
              <a:cs typeface="Calibri"/>
              <a:sym typeface="Calibri"/>
            </a:endParaRPr>
          </a:p>
        </p:txBody>
      </p:sp>
      <p:pic>
        <p:nvPicPr>
          <p:cNvPr id="263" name="Shape 263" descr="C:\Users\DKB\Documents\Howard County Farmers' Market\SWAFMC 2016\SWAFMC Jan 27 Meeting\Photos for Slide Show\Hope FM 34.jpg"/>
          <p:cNvPicPr preferRelativeResize="0"/>
          <p:nvPr/>
        </p:nvPicPr>
        <p:blipFill rotWithShape="1">
          <a:blip r:embed="rId3">
            <a:alphaModFix/>
          </a:blip>
          <a:srcRect l="32574" r="8485" b="3284"/>
          <a:stretch/>
        </p:blipFill>
        <p:spPr>
          <a:xfrm>
            <a:off x="3787892" y="0"/>
            <a:ext cx="5356107" cy="6845430"/>
          </a:xfrm>
          <a:prstGeom prst="rect">
            <a:avLst/>
          </a:prstGeom>
          <a:noFill/>
          <a:ln>
            <a:noFill/>
          </a:ln>
        </p:spPr>
      </p:pic>
      <p:sp>
        <p:nvSpPr>
          <p:cNvPr id="264" name="Shape 264"/>
          <p:cNvSpPr/>
          <p:nvPr/>
        </p:nvSpPr>
        <p:spPr>
          <a:xfrm>
            <a:off x="340936" y="914400"/>
            <a:ext cx="3200399" cy="473975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2800">
              <a:solidFill>
                <a:schemeClr val="lt1"/>
              </a:solidFill>
              <a:latin typeface="Calibri"/>
              <a:ea typeface="Calibri"/>
              <a:cs typeface="Calibri"/>
              <a:sym typeface="Calibri"/>
            </a:endParaRPr>
          </a:p>
          <a:p>
            <a:pPr marL="571500" marR="0" lvl="0" indent="-571500" algn="ctr" rtl="0">
              <a:spcBef>
                <a:spcPts val="2400"/>
              </a:spcBef>
              <a:spcAft>
                <a:spcPts val="0"/>
              </a:spcAft>
              <a:buClr>
                <a:srgbClr val="FFCC66"/>
              </a:buClr>
              <a:buSzPct val="100000"/>
              <a:buFont typeface="Noto Sans Symbols"/>
              <a:buChar char="✓"/>
            </a:pPr>
            <a:r>
              <a:rPr lang="en-US" sz="2800" b="1">
                <a:solidFill>
                  <a:srgbClr val="FFCC66"/>
                </a:solidFill>
                <a:latin typeface="Calibri"/>
                <a:ea typeface="Calibri"/>
                <a:cs typeface="Calibri"/>
                <a:sym typeface="Calibri"/>
              </a:rPr>
              <a:t>Labeled as “Honey” – No other ingredients</a:t>
            </a:r>
          </a:p>
          <a:p>
            <a:pPr marL="571500" marR="0" lvl="0" indent="-571500" algn="ctr" rtl="0">
              <a:spcBef>
                <a:spcPts val="2400"/>
              </a:spcBef>
              <a:spcAft>
                <a:spcPts val="0"/>
              </a:spcAft>
              <a:buClr>
                <a:srgbClr val="FFCC66"/>
              </a:buClr>
              <a:buSzPct val="100000"/>
              <a:buFont typeface="Noto Sans Symbols"/>
              <a:buChar char="✓"/>
            </a:pPr>
            <a:r>
              <a:rPr lang="en-US" sz="2800" b="1">
                <a:solidFill>
                  <a:srgbClr val="FFCC66"/>
                </a:solidFill>
                <a:latin typeface="Calibri"/>
                <a:ea typeface="Calibri"/>
                <a:cs typeface="Calibri"/>
                <a:sym typeface="Calibri"/>
              </a:rPr>
              <a:t>Name and address</a:t>
            </a:r>
          </a:p>
          <a:p>
            <a:pPr marL="571500" marR="0" lvl="0" indent="-571500" algn="ctr" rtl="0">
              <a:spcBef>
                <a:spcPts val="2400"/>
              </a:spcBef>
              <a:buClr>
                <a:srgbClr val="FFCC66"/>
              </a:buClr>
              <a:buSzPct val="100000"/>
              <a:buFont typeface="Noto Sans Symbols"/>
              <a:buChar char="✓"/>
            </a:pPr>
            <a:r>
              <a:rPr lang="en-US" sz="2800" b="1">
                <a:solidFill>
                  <a:srgbClr val="FFCC66"/>
                </a:solidFill>
                <a:latin typeface="Calibri"/>
                <a:ea typeface="Calibri"/>
                <a:cs typeface="Calibri"/>
                <a:sym typeface="Calibri"/>
              </a:rPr>
              <a:t>Phone number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2941948" y="533400"/>
            <a:ext cx="3276600" cy="2239961"/>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5940" b="1" i="0" u="none" strike="noStrike" cap="none">
                <a:solidFill>
                  <a:srgbClr val="FFFF99"/>
                </a:solidFill>
                <a:latin typeface="Calibri"/>
                <a:ea typeface="Calibri"/>
                <a:cs typeface="Calibri"/>
                <a:sym typeface="Calibri"/>
              </a:rPr>
              <a:t>Sorghum</a:t>
            </a:r>
            <a:br>
              <a:rPr lang="en-US" sz="5940" b="1" i="0" u="none" strike="noStrike" cap="none">
                <a:solidFill>
                  <a:srgbClr val="FFFF99"/>
                </a:solidFill>
                <a:latin typeface="Calibri"/>
                <a:ea typeface="Calibri"/>
                <a:cs typeface="Calibri"/>
                <a:sym typeface="Calibri"/>
              </a:rPr>
            </a:br>
            <a:r>
              <a:rPr lang="en-US" sz="5940" b="1" i="0" u="none" strike="noStrike" cap="none">
                <a:solidFill>
                  <a:srgbClr val="FFFF99"/>
                </a:solidFill>
                <a:latin typeface="Calibri"/>
                <a:ea typeface="Calibri"/>
                <a:cs typeface="Calibri"/>
                <a:sym typeface="Calibri"/>
              </a:rPr>
              <a:t>Molasses</a:t>
            </a:r>
            <a:br>
              <a:rPr lang="en-US" sz="5940" b="1" i="0" u="none" strike="noStrike" cap="none">
                <a:solidFill>
                  <a:srgbClr val="FFFF99"/>
                </a:solidFill>
                <a:latin typeface="Calibri"/>
                <a:ea typeface="Calibri"/>
                <a:cs typeface="Calibri"/>
                <a:sym typeface="Calibri"/>
              </a:rPr>
            </a:br>
            <a:endParaRPr lang="en-US" sz="5940" b="1" i="0" u="none" strike="noStrike" cap="none">
              <a:solidFill>
                <a:srgbClr val="FFFF99"/>
              </a:solidFill>
              <a:latin typeface="Calibri"/>
              <a:ea typeface="Calibri"/>
              <a:cs typeface="Calibri"/>
              <a:sym typeface="Calibri"/>
            </a:endParaRPr>
          </a:p>
        </p:txBody>
      </p:sp>
      <p:sp>
        <p:nvSpPr>
          <p:cNvPr id="270" name="Shape 270"/>
          <p:cNvSpPr/>
          <p:nvPr/>
        </p:nvSpPr>
        <p:spPr>
          <a:xfrm>
            <a:off x="3048000" y="937180"/>
            <a:ext cx="3200399" cy="566308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endParaRPr sz="2800">
              <a:solidFill>
                <a:schemeClr val="lt1"/>
              </a:solidFill>
              <a:latin typeface="Calibri"/>
              <a:ea typeface="Calibri"/>
              <a:cs typeface="Calibri"/>
              <a:sym typeface="Calibri"/>
            </a:endParaRPr>
          </a:p>
          <a:p>
            <a:pPr marL="0" marR="0" lvl="0" indent="0" algn="ctr" rtl="0">
              <a:spcBef>
                <a:spcPts val="2400"/>
              </a:spcBef>
              <a:spcAft>
                <a:spcPts val="0"/>
              </a:spcAft>
              <a:buNone/>
            </a:pPr>
            <a:endParaRPr sz="1100" b="1">
              <a:solidFill>
                <a:srgbClr val="FFCC66"/>
              </a:solidFill>
              <a:latin typeface="Calibri"/>
              <a:ea typeface="Calibri"/>
              <a:cs typeface="Calibri"/>
              <a:sym typeface="Calibri"/>
            </a:endParaRPr>
          </a:p>
          <a:p>
            <a:pPr marL="0" marR="0" lvl="0" indent="0" algn="ctr" rtl="0">
              <a:spcBef>
                <a:spcPts val="2400"/>
              </a:spcBef>
              <a:spcAft>
                <a:spcPts val="0"/>
              </a:spcAft>
              <a:buNone/>
            </a:pPr>
            <a:endParaRPr sz="2800" b="1">
              <a:solidFill>
                <a:srgbClr val="FFCC66"/>
              </a:solidFill>
              <a:latin typeface="Calibri"/>
              <a:ea typeface="Calibri"/>
              <a:cs typeface="Calibri"/>
              <a:sym typeface="Calibri"/>
            </a:endParaRPr>
          </a:p>
          <a:p>
            <a:pPr marL="0" marR="0" lvl="0" indent="0" algn="ctr" rtl="0">
              <a:spcBef>
                <a:spcPts val="2400"/>
              </a:spcBef>
              <a:spcAft>
                <a:spcPts val="0"/>
              </a:spcAft>
              <a:buSzPct val="25000"/>
              <a:buNone/>
            </a:pPr>
            <a:r>
              <a:rPr lang="en-US" sz="4000" b="1">
                <a:solidFill>
                  <a:srgbClr val="FFCC66"/>
                </a:solidFill>
                <a:latin typeface="Calibri"/>
                <a:ea typeface="Calibri"/>
                <a:cs typeface="Calibri"/>
                <a:sym typeface="Calibri"/>
              </a:rPr>
              <a:t>Can also sell sorghum molasses ! ! !</a:t>
            </a:r>
          </a:p>
          <a:p>
            <a:pPr marL="571500" marR="0" lvl="0" indent="-571500" algn="ctr" rtl="0">
              <a:spcBef>
                <a:spcPts val="2400"/>
              </a:spcBef>
              <a:spcAft>
                <a:spcPts val="0"/>
              </a:spcAft>
              <a:buClr>
                <a:schemeClr val="lt1"/>
              </a:buClr>
              <a:buFont typeface="Noto Sans Symbols"/>
              <a:buNone/>
            </a:pPr>
            <a:endParaRPr sz="2800" b="1">
              <a:solidFill>
                <a:srgbClr val="FFCC66"/>
              </a:solidFill>
              <a:latin typeface="Calibri"/>
              <a:ea typeface="Calibri"/>
              <a:cs typeface="Calibri"/>
              <a:sym typeface="Calibri"/>
            </a:endParaRPr>
          </a:p>
          <a:p>
            <a:pPr marL="571500" marR="0" lvl="0" indent="-571500" algn="ctr" rtl="0">
              <a:spcBef>
                <a:spcPts val="2400"/>
              </a:spcBef>
              <a:buClr>
                <a:schemeClr val="lt1"/>
              </a:buClr>
              <a:buFont typeface="Noto Sans Symbols"/>
              <a:buNone/>
            </a:pPr>
            <a:endParaRPr sz="2800" b="1">
              <a:solidFill>
                <a:srgbClr val="FFCC66"/>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273462" y="914400"/>
            <a:ext cx="4286250" cy="4648199"/>
          </a:xfrm>
          <a:prstGeom prst="rect">
            <a:avLst/>
          </a:prstGeom>
          <a:noFill/>
          <a:ln>
            <a:noFill/>
          </a:ln>
        </p:spPr>
        <p:txBody>
          <a:bodyPr lIns="91425" tIns="45700" rIns="91425" bIns="45700" anchor="ctr" anchorCtr="0">
            <a:noAutofit/>
          </a:bodyPr>
          <a:lstStyle/>
          <a:p>
            <a:pPr marL="0" marR="0" lvl="0" indent="0" algn="l" rtl="0">
              <a:spcBef>
                <a:spcPts val="0"/>
              </a:spcBef>
              <a:buClr>
                <a:srgbClr val="FFFFCC"/>
              </a:buClr>
              <a:buSzPct val="25000"/>
              <a:buFont typeface="Calibri"/>
              <a:buNone/>
            </a:pPr>
            <a:r>
              <a:rPr lang="en-US" sz="2400" b="1" i="0" u="none" strike="noStrike" cap="small">
                <a:solidFill>
                  <a:srgbClr val="FFFFCC"/>
                </a:solidFill>
                <a:latin typeface="Calibri"/>
                <a:ea typeface="Calibri"/>
                <a:cs typeface="Calibri"/>
                <a:sym typeface="Calibri"/>
              </a:rPr>
              <a:t>Potted Plants and Bedding Plants</a:t>
            </a:r>
            <a:r>
              <a:rPr lang="en-US" sz="2400" b="0" i="0" u="none" strike="noStrike" cap="none">
                <a:solidFill>
                  <a:srgbClr val="FFFFCC"/>
                </a:solidFill>
                <a:latin typeface="Calibri"/>
                <a:ea typeface="Calibri"/>
                <a:cs typeface="Calibri"/>
                <a:sym typeface="Calibri"/>
              </a:rPr>
              <a:t> – </a:t>
            </a:r>
            <a:br>
              <a:rPr lang="en-US" sz="2400" b="0" i="0" u="none" strike="noStrike" cap="none">
                <a:solidFill>
                  <a:srgbClr val="FFFFCC"/>
                </a:solidFill>
                <a:latin typeface="Calibri"/>
                <a:ea typeface="Calibri"/>
                <a:cs typeface="Calibri"/>
                <a:sym typeface="Calibri"/>
              </a:rPr>
            </a:br>
            <a:r>
              <a:rPr lang="en-US" sz="2400" b="0" i="0" u="none" strike="noStrike" cap="none">
                <a:solidFill>
                  <a:srgbClr val="FFFFCC"/>
                </a:solidFill>
                <a:latin typeface="Calibri"/>
                <a:ea typeface="Calibri"/>
                <a:cs typeface="Calibri"/>
                <a:sym typeface="Calibri"/>
              </a:rPr>
              <a:t/>
            </a:r>
            <a:br>
              <a:rPr lang="en-US" sz="2400" b="0" i="0" u="none" strike="noStrike" cap="none">
                <a:solidFill>
                  <a:srgbClr val="FFFFCC"/>
                </a:solidFill>
                <a:latin typeface="Calibri"/>
                <a:ea typeface="Calibri"/>
                <a:cs typeface="Calibri"/>
                <a:sym typeface="Calibri"/>
              </a:rPr>
            </a:br>
            <a:r>
              <a:rPr lang="en-US" sz="2400" b="0" i="0" u="none" strike="noStrike" cap="none">
                <a:solidFill>
                  <a:srgbClr val="FFFFCC"/>
                </a:solidFill>
                <a:latin typeface="Calibri"/>
                <a:ea typeface="Calibri"/>
                <a:cs typeface="Calibri"/>
                <a:sym typeface="Calibri"/>
              </a:rPr>
              <a:t>Container plants that you grow yourself from seeds, cuttings or divisions and which are </a:t>
            </a:r>
            <a:r>
              <a:rPr lang="en-US" sz="2400" b="0" i="0" u="none" strike="noStrike" cap="none">
                <a:solidFill>
                  <a:srgbClr val="FFCC66"/>
                </a:solidFill>
                <a:latin typeface="Calibri"/>
                <a:ea typeface="Calibri"/>
                <a:cs typeface="Calibri"/>
                <a:sym typeface="Calibri"/>
              </a:rPr>
              <a:t>potted in soilless mix (</a:t>
            </a:r>
            <a:r>
              <a:rPr lang="en-US" sz="2400" b="0" i="0" u="sng" strike="noStrike" cap="none">
                <a:solidFill>
                  <a:srgbClr val="FFCC66"/>
                </a:solidFill>
                <a:latin typeface="Calibri"/>
                <a:ea typeface="Calibri"/>
                <a:cs typeface="Calibri"/>
                <a:sym typeface="Calibri"/>
              </a:rPr>
              <a:t>no garden soil</a:t>
            </a:r>
            <a:r>
              <a:rPr lang="en-US" sz="2400" b="0" i="0" u="none" strike="noStrike" cap="none">
                <a:solidFill>
                  <a:srgbClr val="FFCC66"/>
                </a:solidFill>
                <a:latin typeface="Calibri"/>
                <a:ea typeface="Calibri"/>
                <a:cs typeface="Calibri"/>
                <a:sym typeface="Calibri"/>
              </a:rPr>
              <a:t>!)</a:t>
            </a:r>
            <a:r>
              <a:rPr lang="en-US" sz="2400" b="0" i="0" u="none" strike="noStrike" cap="none">
                <a:solidFill>
                  <a:srgbClr val="FFFFCC"/>
                </a:solidFill>
                <a:latin typeface="Calibri"/>
                <a:ea typeface="Calibri"/>
                <a:cs typeface="Calibri"/>
                <a:sym typeface="Calibri"/>
              </a:rPr>
              <a:t>.</a:t>
            </a:r>
          </a:p>
        </p:txBody>
      </p:sp>
      <p:pic>
        <p:nvPicPr>
          <p:cNvPr id="276" name="Shape 276" descr="http://farm4.static.flickr.com/3231/3354217612_bf8eb19e1f.jpg">
            <a:hlinkClick r:id="rId3"/>
          </p:cNvPr>
          <p:cNvPicPr preferRelativeResize="0"/>
          <p:nvPr/>
        </p:nvPicPr>
        <p:blipFill rotWithShape="1">
          <a:blip r:embed="rId4">
            <a:alphaModFix/>
          </a:blip>
          <a:srcRect/>
          <a:stretch/>
        </p:blipFill>
        <p:spPr>
          <a:xfrm>
            <a:off x="4527505" y="0"/>
            <a:ext cx="4581143"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Shape 281"/>
          <p:cNvPicPr preferRelativeResize="0"/>
          <p:nvPr/>
        </p:nvPicPr>
        <p:blipFill rotWithShape="1">
          <a:blip r:embed="rId3">
            <a:alphaModFix/>
          </a:blip>
          <a:srcRect/>
          <a:stretch/>
        </p:blipFill>
        <p:spPr>
          <a:xfrm>
            <a:off x="414618" y="740435"/>
            <a:ext cx="8348400" cy="5355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Shape 286" descr="C:\Users\DKB\Documents\Howard County Farmers' Market\SWAFMC 2016\SWAFMC Jan 27 Meeting\Photos for Slide Show\Hope FM 3.jpg"/>
          <p:cNvPicPr preferRelativeResize="0"/>
          <p:nvPr/>
        </p:nvPicPr>
        <p:blipFill rotWithShape="1">
          <a:blip r:embed="rId3">
            <a:alphaModFix/>
          </a:blip>
          <a:srcRect/>
          <a:stretch/>
        </p:blipFill>
        <p:spPr>
          <a:xfrm>
            <a:off x="228600" y="3810000"/>
            <a:ext cx="3657600" cy="2743199"/>
          </a:xfrm>
          <a:prstGeom prst="rect">
            <a:avLst/>
          </a:prstGeom>
          <a:noFill/>
          <a:ln>
            <a:noFill/>
          </a:ln>
          <a:effectLst>
            <a:outerShdw blurRad="292100" dist="139700" dir="2700000" algn="tl" rotWithShape="0">
              <a:srgbClr val="333333">
                <a:alpha val="64705"/>
              </a:srgbClr>
            </a:outerShdw>
          </a:effectLst>
        </p:spPr>
      </p:pic>
      <p:sp>
        <p:nvSpPr>
          <p:cNvPr id="287" name="Shape 287"/>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Cottage Foods</a:t>
            </a:r>
          </a:p>
        </p:txBody>
      </p:sp>
      <p:pic>
        <p:nvPicPr>
          <p:cNvPr id="288" name="Shape 288" descr="C:\Users\DKB\Documents\Howard County Farmers' Market\SWAFMC 2016\SWAFMC Jan 27 Meeting\Photos for Slide Show\Hope FM 57.jpg"/>
          <p:cNvPicPr preferRelativeResize="0"/>
          <p:nvPr/>
        </p:nvPicPr>
        <p:blipFill rotWithShape="1">
          <a:blip r:embed="rId4">
            <a:alphaModFix/>
          </a:blip>
          <a:srcRect l="4935" r="3286" b="3892"/>
          <a:stretch/>
        </p:blipFill>
        <p:spPr>
          <a:xfrm>
            <a:off x="6530221" y="389826"/>
            <a:ext cx="2449596" cy="3420174"/>
          </a:xfrm>
          <a:prstGeom prst="rect">
            <a:avLst/>
          </a:prstGeom>
          <a:noFill/>
          <a:ln>
            <a:noFill/>
          </a:ln>
          <a:effectLst>
            <a:outerShdw blurRad="292100" dist="139700" dir="2700000" algn="tl" rotWithShape="0">
              <a:srgbClr val="333333">
                <a:alpha val="64705"/>
              </a:srgbClr>
            </a:outerShdw>
          </a:effectLst>
        </p:spPr>
      </p:pic>
      <p:pic>
        <p:nvPicPr>
          <p:cNvPr id="289" name="Shape 289" descr="C:\Users\DKB\Documents\Howard County Farmers' Market\SWAFMC 2016\SWAFMC Jan 27 Meeting\Photos for Slide Show\Hope FM 52.jpg"/>
          <p:cNvPicPr preferRelativeResize="0"/>
          <p:nvPr/>
        </p:nvPicPr>
        <p:blipFill rotWithShape="1">
          <a:blip r:embed="rId5">
            <a:alphaModFix/>
          </a:blip>
          <a:srcRect/>
          <a:stretch/>
        </p:blipFill>
        <p:spPr>
          <a:xfrm>
            <a:off x="3962400" y="2590799"/>
            <a:ext cx="2946399" cy="2209801"/>
          </a:xfrm>
          <a:prstGeom prst="rect">
            <a:avLst/>
          </a:prstGeom>
          <a:noFill/>
          <a:ln>
            <a:noFill/>
          </a:ln>
        </p:spPr>
      </p:pic>
      <p:pic>
        <p:nvPicPr>
          <p:cNvPr id="290" name="Shape 290" descr="C:\Users\DKB\Documents\Howard County Farmers' Market\SWAFMC 2016\SWAFMC Jan 27 Meeting\Photos for Slide Show\Old Washington FM 7.jpg"/>
          <p:cNvPicPr preferRelativeResize="0"/>
          <p:nvPr/>
        </p:nvPicPr>
        <p:blipFill rotWithShape="1">
          <a:blip r:embed="rId6">
            <a:alphaModFix/>
          </a:blip>
          <a:srcRect/>
          <a:stretch/>
        </p:blipFill>
        <p:spPr>
          <a:xfrm rot="-370700">
            <a:off x="4073386" y="4486244"/>
            <a:ext cx="2963215" cy="2222410"/>
          </a:xfrm>
          <a:prstGeom prst="rect">
            <a:avLst/>
          </a:prstGeom>
          <a:noFill/>
          <a:ln>
            <a:noFill/>
          </a:ln>
          <a:effectLst>
            <a:outerShdw blurRad="292100" dist="139700" dir="2700000" algn="tl" rotWithShape="0">
              <a:srgbClr val="333333">
                <a:alpha val="64705"/>
              </a:srgbClr>
            </a:outerShdw>
          </a:effectLst>
        </p:spPr>
      </p:pic>
      <p:pic>
        <p:nvPicPr>
          <p:cNvPr id="291" name="Shape 291"/>
          <p:cNvPicPr preferRelativeResize="0"/>
          <p:nvPr/>
        </p:nvPicPr>
        <p:blipFill rotWithShape="1">
          <a:blip r:embed="rId7">
            <a:alphaModFix/>
          </a:blip>
          <a:srcRect/>
          <a:stretch/>
        </p:blipFill>
        <p:spPr>
          <a:xfrm>
            <a:off x="609600" y="1990057"/>
            <a:ext cx="2514599" cy="14794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Shape 100"/>
          <p:cNvSpPr txBox="1"/>
          <p:nvPr/>
        </p:nvSpPr>
        <p:spPr>
          <a:xfrm>
            <a:off x="609600" y="1026000"/>
            <a:ext cx="2590800" cy="46473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rgbClr val="FFFF99"/>
                </a:solidFill>
                <a:latin typeface="Calibri"/>
                <a:ea typeface="Calibri"/>
                <a:cs typeface="Calibri"/>
                <a:sym typeface="Calibri"/>
              </a:rPr>
              <a:t>$75 for three markets</a:t>
            </a:r>
          </a:p>
          <a:p>
            <a:pPr marL="0" marR="0" lvl="0" indent="0" algn="ctr" rtl="0">
              <a:spcBef>
                <a:spcPts val="0"/>
              </a:spcBef>
              <a:buSzPct val="25000"/>
              <a:buNone/>
            </a:pPr>
            <a:r>
              <a:rPr lang="en-US" sz="4000">
                <a:solidFill>
                  <a:srgbClr val="FFFF99"/>
                </a:solidFill>
                <a:latin typeface="Calibri"/>
                <a:ea typeface="Calibri"/>
                <a:cs typeface="Calibri"/>
                <a:sym typeface="Calibri"/>
              </a:rPr>
              <a:t>during annual meeting</a:t>
            </a:r>
          </a:p>
          <a:p>
            <a:pPr marL="0" marR="0" lvl="0" indent="0" algn="ctr" rtl="0">
              <a:spcBef>
                <a:spcPts val="0"/>
              </a:spcBef>
              <a:buSzPct val="25000"/>
              <a:buNone/>
            </a:pPr>
            <a:r>
              <a:rPr lang="en-US" sz="3200">
                <a:solidFill>
                  <a:srgbClr val="FFCC66"/>
                </a:solidFill>
                <a:latin typeface="Calibri"/>
                <a:ea typeface="Calibri"/>
                <a:cs typeface="Calibri"/>
                <a:sym typeface="Calibri"/>
              </a:rPr>
              <a:t>(That’s Now!)</a:t>
            </a:r>
          </a:p>
        </p:txBody>
      </p:sp>
      <p:pic>
        <p:nvPicPr>
          <p:cNvPr id="101" name="Shape 101"/>
          <p:cNvPicPr preferRelativeResize="0"/>
          <p:nvPr/>
        </p:nvPicPr>
        <p:blipFill>
          <a:blip r:embed="rId3">
            <a:alphaModFix/>
          </a:blip>
          <a:stretch>
            <a:fillRect/>
          </a:stretch>
        </p:blipFill>
        <p:spPr>
          <a:xfrm>
            <a:off x="3352800" y="152400"/>
            <a:ext cx="5068607" cy="65531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Shape 296"/>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Cottage Foods</a:t>
            </a:r>
          </a:p>
        </p:txBody>
      </p:sp>
      <p:sp>
        <p:nvSpPr>
          <p:cNvPr id="297" name="Shape 297"/>
          <p:cNvSpPr/>
          <p:nvPr/>
        </p:nvSpPr>
        <p:spPr>
          <a:xfrm>
            <a:off x="1447800" y="1371600"/>
            <a:ext cx="6172199" cy="449353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a:solidFill>
                  <a:schemeClr val="lt1"/>
                </a:solidFill>
                <a:latin typeface="Calibri"/>
                <a:ea typeface="Calibri"/>
                <a:cs typeface="Calibri"/>
                <a:sym typeface="Calibri"/>
              </a:rPr>
              <a:t>Food items produced in a person's home that are non-potentially hazardous</a:t>
            </a:r>
          </a:p>
          <a:p>
            <a:pPr marL="0" marR="0" lvl="0" indent="0" algn="ctr" rtl="0">
              <a:spcBef>
                <a:spcPts val="0"/>
              </a:spcBef>
              <a:buNone/>
            </a:pPr>
            <a:endParaRPr sz="2400" b="1">
              <a:solidFill>
                <a:schemeClr val="lt1"/>
              </a:solidFill>
              <a:latin typeface="Calibri"/>
              <a:ea typeface="Calibri"/>
              <a:cs typeface="Calibri"/>
              <a:sym typeface="Calibri"/>
            </a:endParaRPr>
          </a:p>
          <a:p>
            <a:pPr marL="0" marR="0" lvl="0" indent="0" algn="ctr" rtl="0">
              <a:spcBef>
                <a:spcPts val="0"/>
              </a:spcBef>
              <a:buSzPct val="25000"/>
              <a:buNone/>
            </a:pPr>
            <a:r>
              <a:rPr lang="en-US" sz="2400" b="1">
                <a:solidFill>
                  <a:schemeClr val="lt1"/>
                </a:solidFill>
                <a:latin typeface="Calibri"/>
                <a:ea typeface="Calibri"/>
                <a:cs typeface="Calibri"/>
                <a:sym typeface="Calibri"/>
              </a:rPr>
              <a:t>May only be sold direct from the manufacturer to the consumer either </a:t>
            </a:r>
            <a:r>
              <a:rPr lang="en-US" sz="2400" b="1">
                <a:solidFill>
                  <a:srgbClr val="FFFFCC"/>
                </a:solidFill>
                <a:latin typeface="Calibri"/>
                <a:ea typeface="Calibri"/>
                <a:cs typeface="Calibri"/>
                <a:sym typeface="Calibri"/>
              </a:rPr>
              <a:t>from the site where the food is made, a farmer’s market, a county fair, or a special event</a:t>
            </a:r>
          </a:p>
          <a:p>
            <a:pPr marL="0" marR="0" lvl="0" indent="0" algn="ctr" rtl="0">
              <a:spcBef>
                <a:spcPts val="0"/>
              </a:spcBef>
              <a:buNone/>
            </a:pPr>
            <a:endParaRPr sz="2400" b="1">
              <a:solidFill>
                <a:schemeClr val="lt1"/>
              </a:solidFill>
              <a:latin typeface="Calibri"/>
              <a:ea typeface="Calibri"/>
              <a:cs typeface="Calibri"/>
              <a:sym typeface="Calibri"/>
            </a:endParaRPr>
          </a:p>
          <a:p>
            <a:pPr marL="0" marR="0" lvl="0" indent="0" algn="ctr" rtl="0">
              <a:spcBef>
                <a:spcPts val="0"/>
              </a:spcBef>
              <a:buSzPct val="25000"/>
              <a:buNone/>
            </a:pPr>
            <a:r>
              <a:rPr lang="en-US" sz="2400" b="1">
                <a:solidFill>
                  <a:schemeClr val="lt1"/>
                </a:solidFill>
                <a:latin typeface="Calibri"/>
                <a:ea typeface="Calibri"/>
                <a:cs typeface="Calibri"/>
                <a:sym typeface="Calibri"/>
              </a:rPr>
              <a:t>Do not require a permit from the Arkansas Department of Health to be sold</a:t>
            </a:r>
          </a:p>
          <a:p>
            <a:pPr marL="0" marR="0" lvl="0" indent="0" algn="l" rtl="0">
              <a:spcBef>
                <a:spcPts val="0"/>
              </a:spcBef>
              <a:buNone/>
            </a:pPr>
            <a:endParaRPr sz="1800" b="1">
              <a:solidFill>
                <a:schemeClr val="lt1"/>
              </a:solidFill>
              <a:latin typeface="Calibri"/>
              <a:ea typeface="Calibri"/>
              <a:cs typeface="Calibri"/>
              <a:sym typeface="Calibri"/>
            </a:endParaRPr>
          </a:p>
          <a:p>
            <a:pPr marL="0" marR="0" lvl="0" indent="0" algn="ctr" rtl="0">
              <a:spcBef>
                <a:spcPts val="0"/>
              </a:spcBef>
              <a:buSzPct val="25000"/>
              <a:buNone/>
            </a:pPr>
            <a:r>
              <a:rPr lang="en-US" sz="2800" b="1">
                <a:solidFill>
                  <a:srgbClr val="FFFFCC"/>
                </a:solidFill>
                <a:latin typeface="Calibri"/>
                <a:ea typeface="Calibri"/>
                <a:cs typeface="Calibri"/>
                <a:sym typeface="Calibri"/>
              </a:rPr>
              <a:t>ACT 72 of 2010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Shape 30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Cottage Foods</a:t>
            </a:r>
          </a:p>
        </p:txBody>
      </p:sp>
      <p:sp>
        <p:nvSpPr>
          <p:cNvPr id="303" name="Shape 303"/>
          <p:cNvSpPr/>
          <p:nvPr/>
        </p:nvSpPr>
        <p:spPr>
          <a:xfrm>
            <a:off x="5679255" y="2255814"/>
            <a:ext cx="2438399" cy="3447098"/>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3200" b="1">
                <a:solidFill>
                  <a:srgbClr val="FFCC66"/>
                </a:solidFill>
                <a:latin typeface="Calibri"/>
                <a:ea typeface="Calibri"/>
                <a:cs typeface="Calibri"/>
                <a:sym typeface="Calibri"/>
              </a:rPr>
              <a:t>Baked goods</a:t>
            </a:r>
          </a:p>
          <a:p>
            <a:pPr marL="0" marR="0" lvl="0" indent="0" algn="r" rtl="0">
              <a:spcBef>
                <a:spcPts val="1200"/>
              </a:spcBef>
              <a:spcAft>
                <a:spcPts val="0"/>
              </a:spcAft>
              <a:buSzPct val="25000"/>
              <a:buNone/>
            </a:pPr>
            <a:r>
              <a:rPr lang="en-US" sz="3200" b="1">
                <a:solidFill>
                  <a:srgbClr val="FFCC66"/>
                </a:solidFill>
                <a:latin typeface="Calibri"/>
                <a:ea typeface="Calibri"/>
                <a:cs typeface="Calibri"/>
                <a:sym typeface="Calibri"/>
              </a:rPr>
              <a:t>Candy</a:t>
            </a:r>
          </a:p>
          <a:p>
            <a:pPr marL="0" marR="0" lvl="0" indent="0" algn="r" rtl="0">
              <a:spcBef>
                <a:spcPts val="1200"/>
              </a:spcBef>
              <a:spcAft>
                <a:spcPts val="0"/>
              </a:spcAft>
              <a:buSzPct val="25000"/>
              <a:buNone/>
            </a:pPr>
            <a:r>
              <a:rPr lang="en-US" sz="3200" b="1">
                <a:solidFill>
                  <a:srgbClr val="FFCC66"/>
                </a:solidFill>
                <a:latin typeface="Calibri"/>
                <a:ea typeface="Calibri"/>
                <a:cs typeface="Calibri"/>
                <a:sym typeface="Calibri"/>
              </a:rPr>
              <a:t>Fruit Butter</a:t>
            </a:r>
          </a:p>
          <a:p>
            <a:pPr marL="0" marR="0" lvl="0" indent="0" algn="r" rtl="0">
              <a:spcBef>
                <a:spcPts val="1200"/>
              </a:spcBef>
              <a:spcAft>
                <a:spcPts val="0"/>
              </a:spcAft>
              <a:buSzPct val="25000"/>
              <a:buNone/>
            </a:pPr>
            <a:r>
              <a:rPr lang="en-US" sz="3200" b="1">
                <a:solidFill>
                  <a:srgbClr val="FFCC66"/>
                </a:solidFill>
                <a:latin typeface="Calibri"/>
                <a:ea typeface="Calibri"/>
                <a:cs typeface="Calibri"/>
                <a:sym typeface="Calibri"/>
              </a:rPr>
              <a:t>Jams</a:t>
            </a:r>
          </a:p>
          <a:p>
            <a:pPr marL="0" marR="0" lvl="0" indent="0" algn="r" rtl="0">
              <a:spcBef>
                <a:spcPts val="1200"/>
              </a:spcBef>
              <a:buSzPct val="25000"/>
              <a:buNone/>
            </a:pPr>
            <a:r>
              <a:rPr lang="en-US" sz="3200" b="1">
                <a:solidFill>
                  <a:srgbClr val="FFCC66"/>
                </a:solidFill>
                <a:latin typeface="Calibri"/>
                <a:ea typeface="Calibri"/>
                <a:cs typeface="Calibri"/>
                <a:sym typeface="Calibri"/>
              </a:rPr>
              <a:t>Jellies</a:t>
            </a:r>
          </a:p>
          <a:p>
            <a:pPr marL="0" marR="0" lvl="0" indent="0" algn="r" rtl="0">
              <a:spcBef>
                <a:spcPts val="0"/>
              </a:spcBef>
              <a:buNone/>
            </a:pPr>
            <a:endParaRPr sz="1800">
              <a:solidFill>
                <a:schemeClr val="lt1"/>
              </a:solidFill>
              <a:latin typeface="Calibri"/>
              <a:ea typeface="Calibri"/>
              <a:cs typeface="Calibri"/>
              <a:sym typeface="Calibri"/>
            </a:endParaRPr>
          </a:p>
        </p:txBody>
      </p:sp>
      <p:pic>
        <p:nvPicPr>
          <p:cNvPr id="304" name="Shape 304" descr="http://worldonline.media.clients.ellingtoncms.com/img/photos/2006/04/30/7_Farmers_Market_bread_t460.jpg?926875e5be5f93a8dc1e86b8d949ee54b77d1e0d"/>
          <p:cNvPicPr preferRelativeResize="0"/>
          <p:nvPr/>
        </p:nvPicPr>
        <p:blipFill rotWithShape="1">
          <a:blip r:embed="rId3">
            <a:alphaModFix/>
          </a:blip>
          <a:srcRect t="35492"/>
          <a:stretch/>
        </p:blipFill>
        <p:spPr>
          <a:xfrm>
            <a:off x="-16497" y="94267"/>
            <a:ext cx="4381500" cy="1880170"/>
          </a:xfrm>
          <a:prstGeom prst="rect">
            <a:avLst/>
          </a:prstGeom>
          <a:noFill/>
          <a:ln>
            <a:noFill/>
          </a:ln>
          <a:effectLst>
            <a:outerShdw blurRad="292100" dist="139700" dir="2700000" algn="tl" rotWithShape="0">
              <a:srgbClr val="333333">
                <a:alpha val="64705"/>
              </a:srgbClr>
            </a:outerShdw>
          </a:effectLst>
        </p:spPr>
      </p:pic>
      <p:sp>
        <p:nvSpPr>
          <p:cNvPr id="305" name="Shape 305"/>
          <p:cNvSpPr/>
          <p:nvPr/>
        </p:nvSpPr>
        <p:spPr>
          <a:xfrm>
            <a:off x="1115112" y="5791200"/>
            <a:ext cx="7010400" cy="923329"/>
          </a:xfrm>
          <a:prstGeom prst="rect">
            <a:avLst/>
          </a:prstGeom>
          <a:noFill/>
          <a:ln>
            <a:noFill/>
          </a:ln>
        </p:spPr>
        <p:txBody>
          <a:bodyPr lIns="91425" tIns="45700" rIns="91425" bIns="45700" anchor="t"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1800" b="1" u="sng">
                <a:solidFill>
                  <a:srgbClr val="FFFF99"/>
                </a:solidFill>
                <a:latin typeface="Calibri"/>
                <a:ea typeface="Calibri"/>
                <a:cs typeface="Calibri"/>
                <a:sym typeface="Calibri"/>
              </a:rPr>
              <a:t>Only thes above 5 products </a:t>
            </a:r>
            <a:r>
              <a:rPr lang="en-US" sz="1800" b="1">
                <a:solidFill>
                  <a:srgbClr val="FFFFCC"/>
                </a:solidFill>
                <a:latin typeface="Calibri"/>
                <a:ea typeface="Calibri"/>
                <a:cs typeface="Calibri"/>
                <a:sym typeface="Calibri"/>
              </a:rPr>
              <a:t>are covered in ACT 72 and are the only products allowed to be sold under ACT 72 of 2010. </a:t>
            </a:r>
          </a:p>
        </p:txBody>
      </p:sp>
      <p:pic>
        <p:nvPicPr>
          <p:cNvPr id="306" name="Shape 306" descr="https://seasidefarmersmarket.files.wordpress.com/2013/02/cracker-candy-jar.jpg">
            <a:hlinkClick r:id="rId4"/>
          </p:cNvPr>
          <p:cNvPicPr preferRelativeResize="0"/>
          <p:nvPr/>
        </p:nvPicPr>
        <p:blipFill rotWithShape="1">
          <a:blip r:embed="rId5">
            <a:alphaModFix/>
          </a:blip>
          <a:srcRect l="14130" t="5555" r="14968" b="7457"/>
          <a:stretch/>
        </p:blipFill>
        <p:spPr>
          <a:xfrm>
            <a:off x="0" y="2057400"/>
            <a:ext cx="2374769" cy="1942387"/>
          </a:xfrm>
          <a:prstGeom prst="rect">
            <a:avLst/>
          </a:prstGeom>
          <a:noFill/>
          <a:ln>
            <a:noFill/>
          </a:ln>
          <a:effectLst>
            <a:outerShdw blurRad="292100" dist="139700" dir="2700000" algn="tl" rotWithShape="0">
              <a:srgbClr val="333333">
                <a:alpha val="64705"/>
              </a:srgbClr>
            </a:outerShdw>
          </a:effectLst>
        </p:spPr>
      </p:pic>
      <p:pic>
        <p:nvPicPr>
          <p:cNvPr id="307" name="Shape 307" descr="http://prettyplainjanes.com/wp-content/uploads/2013/10/apple_butter_bars_3.jpg"/>
          <p:cNvPicPr preferRelativeResize="0"/>
          <p:nvPr/>
        </p:nvPicPr>
        <p:blipFill rotWithShape="1">
          <a:blip r:embed="rId6">
            <a:alphaModFix/>
          </a:blip>
          <a:srcRect/>
          <a:stretch/>
        </p:blipFill>
        <p:spPr>
          <a:xfrm>
            <a:off x="2430203" y="2057400"/>
            <a:ext cx="2712391" cy="1942387"/>
          </a:xfrm>
          <a:prstGeom prst="rect">
            <a:avLst/>
          </a:prstGeom>
          <a:noFill/>
          <a:ln>
            <a:noFill/>
          </a:ln>
          <a:effectLst>
            <a:outerShdw blurRad="292100" dist="139700" dir="2700000" algn="tl" rotWithShape="0">
              <a:srgbClr val="333333">
                <a:alpha val="64705"/>
              </a:srgbClr>
            </a:outerShdw>
          </a:effectLst>
        </p:spPr>
      </p:pic>
      <p:pic>
        <p:nvPicPr>
          <p:cNvPr id="308" name="Shape 308" descr="http://sav-cdn.com/sites/default/files/imagecache/superphoto/11443938.jpg">
            <a:hlinkClick r:id="rId7"/>
          </p:cNvPr>
          <p:cNvPicPr preferRelativeResize="0"/>
          <p:nvPr/>
        </p:nvPicPr>
        <p:blipFill rotWithShape="1">
          <a:blip r:embed="rId8">
            <a:alphaModFix/>
          </a:blip>
          <a:srcRect l="7944" t="9662" r="13112" b="5054"/>
          <a:stretch/>
        </p:blipFill>
        <p:spPr>
          <a:xfrm>
            <a:off x="-981" y="4092555"/>
            <a:ext cx="2467126" cy="1839012"/>
          </a:xfrm>
          <a:prstGeom prst="rect">
            <a:avLst/>
          </a:prstGeom>
          <a:noFill/>
          <a:ln>
            <a:noFill/>
          </a:ln>
          <a:effectLst>
            <a:outerShdw blurRad="292100" dist="139700" dir="2700000" algn="tl" rotWithShape="0">
              <a:srgbClr val="333333">
                <a:alpha val="64705"/>
              </a:srgbClr>
            </a:outerShdw>
          </a:effectLst>
        </p:spPr>
      </p:pic>
      <p:pic>
        <p:nvPicPr>
          <p:cNvPr id="309" name="Shape 309" descr="https://bluebirdmarket.files.wordpress.com/2010/01/111409-bluebird-market-pics-1481.jpg?w=474"/>
          <p:cNvPicPr preferRelativeResize="0"/>
          <p:nvPr/>
        </p:nvPicPr>
        <p:blipFill rotWithShape="1">
          <a:blip r:embed="rId9">
            <a:alphaModFix/>
          </a:blip>
          <a:srcRect l="16030" r="11651" b="13147"/>
          <a:stretch/>
        </p:blipFill>
        <p:spPr>
          <a:xfrm>
            <a:off x="2514600" y="4092555"/>
            <a:ext cx="1915997" cy="183016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Shape 314" descr="http://hostedmedia.reimanpub.com/TOH/Images/Photos/37/exps10122_QC10034C27B.jpg"/>
          <p:cNvPicPr preferRelativeResize="0"/>
          <p:nvPr/>
        </p:nvPicPr>
        <p:blipFill rotWithShape="1">
          <a:blip r:embed="rId3">
            <a:alphaModFix/>
          </a:blip>
          <a:srcRect/>
          <a:stretch/>
        </p:blipFill>
        <p:spPr>
          <a:xfrm>
            <a:off x="1853741" y="4651535"/>
            <a:ext cx="2031082" cy="2031082"/>
          </a:xfrm>
          <a:prstGeom prst="rect">
            <a:avLst/>
          </a:prstGeom>
          <a:noFill/>
          <a:ln>
            <a:noFill/>
          </a:ln>
          <a:effectLst>
            <a:outerShdw blurRad="292100" dist="139700" dir="2700000" algn="tl" rotWithShape="0">
              <a:srgbClr val="333333">
                <a:alpha val="64705"/>
              </a:srgbClr>
            </a:outerShdw>
          </a:effectLst>
        </p:spPr>
      </p:pic>
      <p:pic>
        <p:nvPicPr>
          <p:cNvPr id="315" name="Shape 315" descr="https://foodimentaryguy.files.wordpress.com/2014/11/bavariancreampie.jpg">
            <a:hlinkClick r:id="rId4"/>
          </p:cNvPr>
          <p:cNvPicPr preferRelativeResize="0"/>
          <p:nvPr/>
        </p:nvPicPr>
        <p:blipFill rotWithShape="1">
          <a:blip r:embed="rId5">
            <a:alphaModFix/>
          </a:blip>
          <a:srcRect l="12208" t="4873" r="13290" b="12562"/>
          <a:stretch/>
        </p:blipFill>
        <p:spPr>
          <a:xfrm>
            <a:off x="0" y="3352800"/>
            <a:ext cx="2559988" cy="1843190"/>
          </a:xfrm>
          <a:prstGeom prst="rect">
            <a:avLst/>
          </a:prstGeom>
          <a:noFill/>
          <a:ln>
            <a:noFill/>
          </a:ln>
        </p:spPr>
      </p:pic>
      <p:sp>
        <p:nvSpPr>
          <p:cNvPr id="316" name="Shape 316"/>
          <p:cNvSpPr txBox="1">
            <a:spLocks noGrp="1"/>
          </p:cNvSpPr>
          <p:nvPr>
            <p:ph type="title"/>
          </p:nvPr>
        </p:nvSpPr>
        <p:spPr>
          <a:xfrm>
            <a:off x="1551495" y="274637"/>
            <a:ext cx="7135303"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Calibri"/>
              <a:buNone/>
            </a:pPr>
            <a:r>
              <a:rPr lang="en-US" sz="4400" b="1" i="0" u="none" strike="noStrike" cap="none">
                <a:solidFill>
                  <a:srgbClr val="FFFF99"/>
                </a:solidFill>
                <a:latin typeface="Calibri"/>
                <a:ea typeface="Calibri"/>
                <a:cs typeface="Calibri"/>
                <a:sym typeface="Calibri"/>
              </a:rPr>
              <a:t>Cottage Foods</a:t>
            </a:r>
          </a:p>
        </p:txBody>
      </p:sp>
      <p:sp>
        <p:nvSpPr>
          <p:cNvPr id="317" name="Shape 317"/>
          <p:cNvSpPr/>
          <p:nvPr/>
        </p:nvSpPr>
        <p:spPr>
          <a:xfrm>
            <a:off x="4419600" y="1451728"/>
            <a:ext cx="4267199"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a:solidFill>
                  <a:srgbClr val="FFFF99"/>
                </a:solidFill>
                <a:latin typeface="Calibri"/>
                <a:ea typeface="Calibri"/>
                <a:cs typeface="Calibri"/>
                <a:sym typeface="Calibri"/>
              </a:rPr>
              <a:t>Does not have to be kept refrigerated or hot to remain safe . . . </a:t>
            </a:r>
          </a:p>
        </p:txBody>
      </p:sp>
      <p:sp>
        <p:nvSpPr>
          <p:cNvPr id="318" name="Shape 318"/>
          <p:cNvSpPr/>
          <p:nvPr/>
        </p:nvSpPr>
        <p:spPr>
          <a:xfrm>
            <a:off x="4419600" y="2743200"/>
            <a:ext cx="4724400" cy="3077765"/>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u="sng">
                <a:solidFill>
                  <a:srgbClr val="FFC000"/>
                </a:solidFill>
                <a:latin typeface="Calibri"/>
                <a:ea typeface="Calibri"/>
                <a:cs typeface="Calibri"/>
                <a:sym typeface="Calibri"/>
              </a:rPr>
              <a:t>NOT ALLOWED:</a:t>
            </a:r>
          </a:p>
          <a:p>
            <a:pPr marL="342900" marR="0" lvl="0" indent="-342900" algn="l" rtl="0">
              <a:spcBef>
                <a:spcPts val="1200"/>
              </a:spcBef>
              <a:buClr>
                <a:srgbClr val="FFCC66"/>
              </a:buClr>
              <a:buSzPct val="100000"/>
              <a:buFont typeface="Noto Sans Symbols"/>
              <a:buChar char="☹"/>
            </a:pPr>
            <a:r>
              <a:rPr lang="en-US" sz="2000">
                <a:solidFill>
                  <a:srgbClr val="FFFF99"/>
                </a:solidFill>
                <a:latin typeface="Calibri"/>
                <a:ea typeface="Calibri"/>
                <a:cs typeface="Calibri"/>
                <a:sym typeface="Calibri"/>
              </a:rPr>
              <a:t>Cheesecakes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Tres leches cakes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Cream or cheese filled items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Cream pies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Meringue pies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Custard pies</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Pies or bakery items containing meat</a:t>
            </a:r>
          </a:p>
          <a:p>
            <a:pPr marL="342900" marR="0" lvl="0" indent="-342900" algn="l" rtl="0">
              <a:spcBef>
                <a:spcPts val="0"/>
              </a:spcBef>
              <a:buClr>
                <a:srgbClr val="FFCC66"/>
              </a:buClr>
              <a:buSzPct val="100000"/>
              <a:buFont typeface="Noto Sans Symbols"/>
              <a:buChar char="☹"/>
            </a:pPr>
            <a:r>
              <a:rPr lang="en-US" sz="2000">
                <a:solidFill>
                  <a:srgbClr val="FFFF99"/>
                </a:solidFill>
                <a:latin typeface="Calibri"/>
                <a:ea typeface="Calibri"/>
                <a:cs typeface="Calibri"/>
                <a:sym typeface="Calibri"/>
              </a:rPr>
              <a:t>Cream cheese based frostings or fillings</a:t>
            </a:r>
          </a:p>
        </p:txBody>
      </p:sp>
      <p:pic>
        <p:nvPicPr>
          <p:cNvPr id="319" name="Shape 319" descr="http://cf.lovefromtheoven.com/wp-content/uploads/2013/04/Layered-Lemon-Tres-Leches-Cake-59138.jpg"/>
          <p:cNvPicPr preferRelativeResize="0"/>
          <p:nvPr/>
        </p:nvPicPr>
        <p:blipFill rotWithShape="1">
          <a:blip r:embed="rId6">
            <a:alphaModFix/>
          </a:blip>
          <a:srcRect l="4208"/>
          <a:stretch/>
        </p:blipFill>
        <p:spPr>
          <a:xfrm>
            <a:off x="336221" y="228600"/>
            <a:ext cx="2575089" cy="1786302"/>
          </a:xfrm>
          <a:prstGeom prst="rect">
            <a:avLst/>
          </a:prstGeom>
          <a:noFill/>
          <a:ln>
            <a:noFill/>
          </a:ln>
          <a:effectLst>
            <a:outerShdw blurRad="292100" dist="139700" dir="2700000" algn="tl" rotWithShape="0">
              <a:srgbClr val="333333">
                <a:alpha val="64705"/>
              </a:srgbClr>
            </a:outerShdw>
          </a:effectLst>
        </p:spPr>
      </p:pic>
      <p:pic>
        <p:nvPicPr>
          <p:cNvPr id="320" name="Shape 320" descr="http://reciperhapsody.files.wordpress.com/2011/04/ultimate-cheesecake-3-31-11-3.jpg"/>
          <p:cNvPicPr preferRelativeResize="0"/>
          <p:nvPr/>
        </p:nvPicPr>
        <p:blipFill rotWithShape="1">
          <a:blip r:embed="rId7">
            <a:alphaModFix/>
          </a:blip>
          <a:srcRect/>
          <a:stretch/>
        </p:blipFill>
        <p:spPr>
          <a:xfrm>
            <a:off x="1623766" y="1676400"/>
            <a:ext cx="2491032" cy="186881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a:spLocks noGrp="1"/>
          </p:cNvSpPr>
          <p:nvPr>
            <p:ph type="title"/>
          </p:nvPr>
        </p:nvSpPr>
        <p:spPr>
          <a:xfrm>
            <a:off x="511404" y="76200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CC"/>
              </a:buClr>
              <a:buSzPct val="25000"/>
              <a:buFont typeface="Calibri"/>
              <a:buNone/>
            </a:pPr>
            <a:r>
              <a:rPr lang="en-US" sz="3959" b="1" i="0" u="none" strike="noStrike" cap="none">
                <a:solidFill>
                  <a:srgbClr val="FFFFCC"/>
                </a:solidFill>
                <a:latin typeface="Calibri"/>
                <a:ea typeface="Calibri"/>
                <a:cs typeface="Calibri"/>
                <a:sym typeface="Calibri"/>
              </a:rPr>
              <a:t>NO Sugar Substitutes in Jams, Jellies and Fruit Butters</a:t>
            </a:r>
          </a:p>
        </p:txBody>
      </p:sp>
      <p:sp>
        <p:nvSpPr>
          <p:cNvPr id="326" name="Shape 326"/>
          <p:cNvSpPr/>
          <p:nvPr/>
        </p:nvSpPr>
        <p:spPr>
          <a:xfrm>
            <a:off x="511404" y="5334000"/>
            <a:ext cx="82296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a:solidFill>
                  <a:srgbClr val="FFCC66"/>
                </a:solidFill>
                <a:latin typeface="Calibri"/>
                <a:ea typeface="Calibri"/>
                <a:cs typeface="Calibri"/>
                <a:sym typeface="Calibri"/>
              </a:rPr>
              <a:t>Jams, jellies and fruit butter made with </a:t>
            </a:r>
            <a:r>
              <a:rPr lang="en-US" sz="2000">
                <a:solidFill>
                  <a:srgbClr val="FFFFCC"/>
                </a:solidFill>
                <a:latin typeface="Calibri"/>
                <a:ea typeface="Calibri"/>
                <a:cs typeface="Calibri"/>
                <a:sym typeface="Calibri"/>
              </a:rPr>
              <a:t>Splenda and similar sugar substitutes </a:t>
            </a:r>
            <a:r>
              <a:rPr lang="en-US" sz="2000">
                <a:solidFill>
                  <a:srgbClr val="FFCC66"/>
                </a:solidFill>
                <a:latin typeface="Calibri"/>
                <a:ea typeface="Calibri"/>
                <a:cs typeface="Calibri"/>
                <a:sym typeface="Calibri"/>
              </a:rPr>
              <a:t>are considered potentially hazardous food and may not be sold. </a:t>
            </a:r>
          </a:p>
        </p:txBody>
      </p:sp>
      <p:pic>
        <p:nvPicPr>
          <p:cNvPr id="327" name="Shape 327" descr="http://www.healthycanning.com/wp-content/uploads/sugar-free-strawberry-jam-005-680x450.jpg"/>
          <p:cNvPicPr preferRelativeResize="0"/>
          <p:nvPr/>
        </p:nvPicPr>
        <p:blipFill rotWithShape="1">
          <a:blip r:embed="rId3">
            <a:alphaModFix/>
          </a:blip>
          <a:srcRect l="31000" r="1612" b="4361"/>
          <a:stretch/>
        </p:blipFill>
        <p:spPr>
          <a:xfrm>
            <a:off x="2971800" y="2246767"/>
            <a:ext cx="3127348" cy="2937235"/>
          </a:xfrm>
          <a:prstGeom prst="rect">
            <a:avLst/>
          </a:prstGeom>
          <a:noFill/>
          <a:ln>
            <a:noFill/>
          </a:ln>
          <a:effectLst>
            <a:outerShdw blurRad="292100" dist="139700" dir="2700000" algn="tl" rotWithShape="0">
              <a:srgbClr val="333333">
                <a:alpha val="64705"/>
              </a:srgbClr>
            </a:outerShdw>
          </a:effectLst>
        </p:spPr>
      </p:pic>
      <p:sp>
        <p:nvSpPr>
          <p:cNvPr id="328" name="Shape 328"/>
          <p:cNvSpPr/>
          <p:nvPr/>
        </p:nvSpPr>
        <p:spPr>
          <a:xfrm rot="-5400000">
            <a:off x="3571532" y="2578671"/>
            <a:ext cx="2109341" cy="2438399"/>
          </a:xfrm>
          <a:prstGeom prst="flowChartSummingJunction">
            <a:avLst/>
          </a:prstGeom>
          <a:noFill/>
          <a:ln w="19050" cap="flat" cmpd="sng">
            <a:solidFill>
              <a:srgbClr val="FFFF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CC"/>
              </a:buClr>
              <a:buSzPct val="25000"/>
              <a:buFont typeface="Calibri"/>
              <a:buNone/>
            </a:pPr>
            <a:r>
              <a:rPr lang="en-US" sz="4400" b="1" i="0" u="none" strike="noStrike" cap="none">
                <a:solidFill>
                  <a:srgbClr val="FFFFCC"/>
                </a:solidFill>
                <a:latin typeface="Calibri"/>
                <a:ea typeface="Calibri"/>
                <a:cs typeface="Calibri"/>
                <a:sym typeface="Calibri"/>
              </a:rPr>
              <a:t>Cottage Foods - Labeling</a:t>
            </a:r>
          </a:p>
        </p:txBody>
      </p:sp>
      <p:sp>
        <p:nvSpPr>
          <p:cNvPr id="334" name="Shape 334"/>
          <p:cNvSpPr/>
          <p:nvPr/>
        </p:nvSpPr>
        <p:spPr>
          <a:xfrm>
            <a:off x="4657626" y="3928621"/>
            <a:ext cx="4114800" cy="2523768"/>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342900" marR="0" lvl="0" indent="-342900"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Ingredients in the product</a:t>
            </a:r>
          </a:p>
          <a:p>
            <a:pPr marL="342900" marR="0" lvl="0" indent="-342900"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395288" marR="0" lvl="0" indent="-395288"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“This Product is Home-Produced”                  In 10-point type – </a:t>
            </a:r>
          </a:p>
          <a:p>
            <a:pPr marL="395288" marR="0" lvl="0" indent="-395288"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342900" marR="0" lvl="0" indent="-342900"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No nutritional claims </a:t>
            </a:r>
          </a:p>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335" name="Shape 335"/>
          <p:cNvPicPr preferRelativeResize="0"/>
          <p:nvPr/>
        </p:nvPicPr>
        <p:blipFill rotWithShape="1">
          <a:blip r:embed="rId3">
            <a:alphaModFix/>
          </a:blip>
          <a:srcRect/>
          <a:stretch/>
        </p:blipFill>
        <p:spPr>
          <a:xfrm>
            <a:off x="2232522" y="1486882"/>
            <a:ext cx="4781079" cy="2457449"/>
          </a:xfrm>
          <a:prstGeom prst="rect">
            <a:avLst/>
          </a:prstGeom>
          <a:noFill/>
          <a:ln>
            <a:noFill/>
          </a:ln>
        </p:spPr>
      </p:pic>
      <p:sp>
        <p:nvSpPr>
          <p:cNvPr id="336" name="Shape 336"/>
          <p:cNvSpPr/>
          <p:nvPr/>
        </p:nvSpPr>
        <p:spPr>
          <a:xfrm>
            <a:off x="838200" y="4177644"/>
            <a:ext cx="4114800" cy="2523768"/>
          </a:xfrm>
          <a:prstGeom prst="rect">
            <a:avLst/>
          </a:prstGeom>
          <a:noFill/>
          <a:ln>
            <a:noFill/>
          </a:ln>
        </p:spPr>
        <p:txBody>
          <a:bodyPr lIns="91425" tIns="45700" rIns="91425" bIns="45700" anchor="t" anchorCtr="0">
            <a:noAutofit/>
          </a:bodyPr>
          <a:lstStyle/>
          <a:p>
            <a:pPr marL="342900" marR="0" lvl="0" indent="-342900"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Each </a:t>
            </a:r>
            <a:r>
              <a:rPr lang="en-US" sz="2000" b="1" u="sng">
                <a:solidFill>
                  <a:srgbClr val="FFFFCC"/>
                </a:solidFill>
                <a:latin typeface="Calibri"/>
                <a:ea typeface="Calibri"/>
                <a:cs typeface="Calibri"/>
                <a:sym typeface="Calibri"/>
              </a:rPr>
              <a:t>item</a:t>
            </a:r>
            <a:r>
              <a:rPr lang="en-US" sz="2000" b="1">
                <a:solidFill>
                  <a:srgbClr val="FFFFCC"/>
                </a:solidFill>
                <a:latin typeface="Calibri"/>
                <a:ea typeface="Calibri"/>
                <a:cs typeface="Calibri"/>
                <a:sym typeface="Calibri"/>
              </a:rPr>
              <a:t> clearly labeled </a:t>
            </a:r>
          </a:p>
          <a:p>
            <a:pPr marL="342900" marR="0" lvl="0" indent="-342900"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342900" marR="0" lvl="0" indent="-342900"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Name of the product</a:t>
            </a:r>
          </a:p>
          <a:p>
            <a:pPr marL="342900" marR="0" lvl="0" indent="-342900"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342900" marR="0" lvl="0" indent="-342900" algn="l" rtl="0">
              <a:spcBef>
                <a:spcPts val="0"/>
              </a:spcBef>
              <a:buClr>
                <a:srgbClr val="FFCC66"/>
              </a:buClr>
              <a:buSzPct val="100000"/>
              <a:buFont typeface="Noto Sans Symbols"/>
              <a:buChar char="✓"/>
            </a:pPr>
            <a:r>
              <a:rPr lang="en-US" sz="2000" b="1">
                <a:solidFill>
                  <a:srgbClr val="FFFFCC"/>
                </a:solidFill>
                <a:latin typeface="Calibri"/>
                <a:ea typeface="Calibri"/>
                <a:cs typeface="Calibri"/>
                <a:sym typeface="Calibri"/>
              </a:rPr>
              <a:t>Name and address of the manufacturer (</a:t>
            </a:r>
            <a:r>
              <a:rPr lang="en-US" sz="2000" b="1" i="1">
                <a:solidFill>
                  <a:srgbClr val="FFFFCC"/>
                </a:solidFill>
                <a:latin typeface="Calibri"/>
                <a:ea typeface="Calibri"/>
                <a:cs typeface="Calibri"/>
                <a:sym typeface="Calibri"/>
              </a:rPr>
              <a:t>phone optional</a:t>
            </a:r>
            <a:r>
              <a:rPr lang="en-US" sz="2000" b="1">
                <a:solidFill>
                  <a:srgbClr val="FFFFCC"/>
                </a:solidFill>
                <a:latin typeface="Calibri"/>
                <a:ea typeface="Calibri"/>
                <a:cs typeface="Calibri"/>
                <a:sym typeface="Calibri"/>
              </a:rPr>
              <a:t>)</a:t>
            </a:r>
          </a:p>
          <a:p>
            <a:pPr marL="342900" marR="0" lvl="0" indent="-342900" algn="l" rtl="0">
              <a:spcBef>
                <a:spcPts val="0"/>
              </a:spcBef>
              <a:buClr>
                <a:srgbClr val="FFCC66"/>
              </a:buClr>
              <a:buFont typeface="Noto Sans Symbols"/>
              <a:buNone/>
            </a:pPr>
            <a:endParaRPr sz="2000" b="1">
              <a:solidFill>
                <a:srgbClr val="FFFFCC"/>
              </a:solidFill>
              <a:latin typeface="Calibri"/>
              <a:ea typeface="Calibri"/>
              <a:cs typeface="Calibri"/>
              <a:sym typeface="Calibri"/>
            </a:endParaRPr>
          </a:p>
          <a:p>
            <a:pPr marL="0" marR="0" lvl="0" indent="0" algn="l"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descr="http://farmersmarket.antietamvalley.org/wp-content/uploads/2014/09/ura.png"/>
          <p:cNvPicPr preferRelativeResize="0"/>
          <p:nvPr/>
        </p:nvPicPr>
        <p:blipFill rotWithShape="1">
          <a:blip r:embed="rId3">
            <a:alphaModFix/>
          </a:blip>
          <a:srcRect l="61754"/>
          <a:stretch/>
        </p:blipFill>
        <p:spPr>
          <a:xfrm>
            <a:off x="4613301" y="1128074"/>
            <a:ext cx="4508267" cy="5592451"/>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
        <p:nvSpPr>
          <p:cNvPr id="342" name="Shape 342"/>
          <p:cNvSpPr/>
          <p:nvPr/>
        </p:nvSpPr>
        <p:spPr>
          <a:xfrm>
            <a:off x="152400" y="-152400"/>
            <a:ext cx="8686800" cy="923329"/>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3600" b="1">
                <a:solidFill>
                  <a:srgbClr val="FFCC66"/>
                </a:solidFill>
                <a:latin typeface="Calibri"/>
                <a:ea typeface="Calibri"/>
                <a:cs typeface="Calibri"/>
                <a:sym typeface="Calibri"/>
              </a:rPr>
              <a:t>            This                                 Not This</a:t>
            </a:r>
          </a:p>
        </p:txBody>
      </p:sp>
      <p:sp>
        <p:nvSpPr>
          <p:cNvPr id="343" name="Shape 343"/>
          <p:cNvSpPr/>
          <p:nvPr/>
        </p:nvSpPr>
        <p:spPr>
          <a:xfrm>
            <a:off x="5562600" y="1295400"/>
            <a:ext cx="3124199" cy="5257799"/>
          </a:xfrm>
          <a:prstGeom prst="flowChartSummingJunction">
            <a:avLst/>
          </a:prstGeom>
          <a:noFill/>
          <a:ln w="254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344" name="Shape 344" descr="http://www.seniorservicesmidland.org/wp-content/uploads/sites/8/2015/07/Herbs-at-Farmers-Market.jpg"/>
          <p:cNvPicPr preferRelativeResize="0"/>
          <p:nvPr/>
        </p:nvPicPr>
        <p:blipFill rotWithShape="1">
          <a:blip r:embed="rId4">
            <a:alphaModFix/>
          </a:blip>
          <a:srcRect l="22187" r="14314"/>
          <a:stretch/>
        </p:blipFill>
        <p:spPr>
          <a:xfrm>
            <a:off x="0" y="1128073"/>
            <a:ext cx="4800600" cy="5592451"/>
          </a:xfrm>
          <a:prstGeom prst="rect">
            <a:avLst/>
          </a:prstGeom>
          <a:noFill/>
          <a:ln w="127000" cap="sq" cmpd="sng">
            <a:solidFill>
              <a:srgbClr val="000000"/>
            </a:solidFill>
            <a:prstDash val="solid"/>
            <a:miter/>
            <a:headEnd type="none" w="med" len="med"/>
            <a:tailEnd type="none" w="med" len="med"/>
          </a:ln>
          <a:effectLst>
            <a:outerShdw blurRad="57150" dist="50800" dir="2700000" algn="tl" rotWithShape="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Shape 349"/>
          <p:cNvPicPr preferRelativeResize="0"/>
          <p:nvPr/>
        </p:nvPicPr>
        <p:blipFill rotWithShape="1">
          <a:blip r:embed="rId3">
            <a:alphaModFix/>
          </a:blip>
          <a:srcRect/>
          <a:stretch/>
        </p:blipFill>
        <p:spPr>
          <a:xfrm>
            <a:off x="376834" y="685800"/>
            <a:ext cx="8390335" cy="54863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Shape 354"/>
          <p:cNvSpPr txBox="1">
            <a:spLocks noGrp="1"/>
          </p:cNvSpPr>
          <p:nvPr>
            <p:ph type="title"/>
          </p:nvPr>
        </p:nvSpPr>
        <p:spPr>
          <a:xfrm>
            <a:off x="141109" y="6026869"/>
            <a:ext cx="8698089" cy="831130"/>
          </a:xfrm>
          <a:prstGeom prst="rect">
            <a:avLst/>
          </a:prstGeom>
          <a:noFill/>
          <a:ln>
            <a:noFill/>
          </a:ln>
        </p:spPr>
        <p:txBody>
          <a:bodyPr lIns="91425" tIns="45700" rIns="91425" bIns="45700" anchor="ctr" anchorCtr="0">
            <a:noAutofit/>
          </a:bodyPr>
          <a:lstStyle/>
          <a:p>
            <a:pPr marL="0" marR="0" lvl="0" indent="0" algn="r" rtl="0">
              <a:spcBef>
                <a:spcPts val="0"/>
              </a:spcBef>
              <a:buClr>
                <a:srgbClr val="FFFF66"/>
              </a:buClr>
              <a:buSzPct val="25000"/>
              <a:buFont typeface="Calibri"/>
              <a:buNone/>
            </a:pPr>
            <a:r>
              <a:rPr lang="en-US" sz="3959" b="1" i="0" u="none" strike="noStrike" cap="none">
                <a:solidFill>
                  <a:srgbClr val="FFFF66"/>
                </a:solidFill>
                <a:latin typeface="Calibri"/>
                <a:ea typeface="Calibri"/>
                <a:cs typeface="Calibri"/>
                <a:sym typeface="Calibri"/>
              </a:rPr>
              <a:t>Wear a name tag and a smile.</a:t>
            </a:r>
            <a:r>
              <a:rPr lang="en-US" sz="3959" b="0" i="0" u="none" strike="noStrike" cap="none">
                <a:solidFill>
                  <a:schemeClr val="lt1"/>
                </a:solidFill>
                <a:latin typeface="Calibri"/>
                <a:ea typeface="Calibri"/>
                <a:cs typeface="Calibri"/>
                <a:sym typeface="Calibri"/>
              </a:rPr>
              <a:t/>
            </a:r>
            <a:br>
              <a:rPr lang="en-US" sz="3959" b="0" i="0" u="none" strike="noStrike" cap="none">
                <a:solidFill>
                  <a:schemeClr val="lt1"/>
                </a:solidFill>
                <a:latin typeface="Calibri"/>
                <a:ea typeface="Calibri"/>
                <a:cs typeface="Calibri"/>
                <a:sym typeface="Calibri"/>
              </a:rPr>
            </a:br>
            <a:endParaRPr lang="en-US" sz="3959" b="0" i="0" u="none" strike="noStrike" cap="none">
              <a:solidFill>
                <a:schemeClr val="lt1"/>
              </a:solidFill>
              <a:latin typeface="Calibri"/>
              <a:ea typeface="Calibri"/>
              <a:cs typeface="Calibri"/>
              <a:sym typeface="Calibri"/>
            </a:endParaRPr>
          </a:p>
        </p:txBody>
      </p:sp>
      <p:pic>
        <p:nvPicPr>
          <p:cNvPr id="355" name="Shape 355" descr="http://www.elkinfarmersmarket.com/resources/Elkin%20Farmers%20Market%20Blueberries%20at%20Cabin%20Trail.jpg"/>
          <p:cNvPicPr preferRelativeResize="0"/>
          <p:nvPr/>
        </p:nvPicPr>
        <p:blipFill rotWithShape="1">
          <a:blip r:embed="rId3">
            <a:alphaModFix/>
          </a:blip>
          <a:srcRect b="17702"/>
          <a:stretch/>
        </p:blipFill>
        <p:spPr>
          <a:xfrm>
            <a:off x="19460" y="23566"/>
            <a:ext cx="9124513" cy="5615232"/>
          </a:xfrm>
          <a:prstGeom prst="rect">
            <a:avLst/>
          </a:prstGeom>
          <a:noFill/>
          <a:ln>
            <a:noFill/>
          </a:ln>
        </p:spPr>
      </p:pic>
      <p:pic>
        <p:nvPicPr>
          <p:cNvPr id="356" name="Shape 356" descr="http://www.usda.gov/img/kyfarmer/Tomato.png"/>
          <p:cNvPicPr preferRelativeResize="0"/>
          <p:nvPr/>
        </p:nvPicPr>
        <p:blipFill rotWithShape="1">
          <a:blip r:embed="rId4">
            <a:alphaModFix/>
          </a:blip>
          <a:srcRect/>
          <a:stretch/>
        </p:blipFill>
        <p:spPr>
          <a:xfrm rot="-863553">
            <a:off x="-419110" y="4950742"/>
            <a:ext cx="4113685" cy="143900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Shape 361" descr="http://4.bp.blogspot.com/_XrBdSMWoqi0/TEpSqNMHc-I/AAAAAAAADr8/3t2T2AEbSD8/s1600/002.JPG"/>
          <p:cNvPicPr preferRelativeResize="0"/>
          <p:nvPr/>
        </p:nvPicPr>
        <p:blipFill rotWithShape="1">
          <a:blip r:embed="rId3">
            <a:alphaModFix/>
          </a:blip>
          <a:srcRect l="69613" t="28082"/>
          <a:stretch/>
        </p:blipFill>
        <p:spPr>
          <a:xfrm>
            <a:off x="-4813" y="3223181"/>
            <a:ext cx="2136057" cy="3612037"/>
          </a:xfrm>
          <a:prstGeom prst="rect">
            <a:avLst/>
          </a:prstGeom>
          <a:noFill/>
          <a:ln>
            <a:noFill/>
          </a:ln>
        </p:spPr>
      </p:pic>
      <p:sp>
        <p:nvSpPr>
          <p:cNvPr id="362" name="Shape 362"/>
          <p:cNvSpPr/>
          <p:nvPr/>
        </p:nvSpPr>
        <p:spPr>
          <a:xfrm>
            <a:off x="300086" y="609600"/>
            <a:ext cx="3662313" cy="196976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a:solidFill>
                  <a:srgbClr val="FFC000"/>
                </a:solidFill>
                <a:latin typeface="Calibri"/>
                <a:ea typeface="Calibri"/>
                <a:cs typeface="Calibri"/>
                <a:sym typeface="Calibri"/>
              </a:rPr>
              <a:t>Leave the newspaper at home . . .</a:t>
            </a:r>
          </a:p>
          <a:p>
            <a:pPr marL="0" marR="0" lvl="0" indent="0" algn="ctr" rtl="0">
              <a:spcBef>
                <a:spcPts val="1200"/>
              </a:spcBef>
              <a:buSzPct val="25000"/>
              <a:buNone/>
            </a:pPr>
            <a:r>
              <a:rPr lang="en-US" sz="2800" b="1">
                <a:solidFill>
                  <a:srgbClr val="FFC000"/>
                </a:solidFill>
                <a:latin typeface="Calibri"/>
                <a:ea typeface="Calibri"/>
                <a:cs typeface="Calibri"/>
                <a:sym typeface="Calibri"/>
              </a:rPr>
              <a:t> Talk on your phone </a:t>
            </a:r>
            <a:r>
              <a:rPr lang="en-US" sz="2800" b="1" i="1" u="sng">
                <a:solidFill>
                  <a:srgbClr val="FFC000"/>
                </a:solidFill>
                <a:latin typeface="Calibri"/>
                <a:ea typeface="Calibri"/>
                <a:cs typeface="Calibri"/>
                <a:sym typeface="Calibri"/>
              </a:rPr>
              <a:t>some other time</a:t>
            </a:r>
            <a:r>
              <a:rPr lang="en-US" sz="2800" b="1">
                <a:solidFill>
                  <a:srgbClr val="FFC000"/>
                </a:solidFill>
                <a:latin typeface="Calibri"/>
                <a:ea typeface="Calibri"/>
                <a:cs typeface="Calibri"/>
                <a:sym typeface="Calibri"/>
              </a:rPr>
              <a:t>!</a:t>
            </a:r>
          </a:p>
        </p:txBody>
      </p:sp>
      <p:sp>
        <p:nvSpPr>
          <p:cNvPr id="363" name="Shape 363"/>
          <p:cNvSpPr/>
          <p:nvPr/>
        </p:nvSpPr>
        <p:spPr>
          <a:xfrm rot="-5400000">
            <a:off x="-169978" y="4297194"/>
            <a:ext cx="2322730" cy="1830373"/>
          </a:xfrm>
          <a:prstGeom prst="flowChartSummingJunction">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364" name="Shape 364" descr="http://www.18sandpiper.com/wp-content/uploads/2013/05/Farmer-Joe.jpg"/>
          <p:cNvPicPr preferRelativeResize="0"/>
          <p:nvPr/>
        </p:nvPicPr>
        <p:blipFill rotWithShape="1">
          <a:blip r:embed="rId4">
            <a:alphaModFix/>
          </a:blip>
          <a:srcRect l="40558" r="16463"/>
          <a:stretch/>
        </p:blipFill>
        <p:spPr>
          <a:xfrm>
            <a:off x="4408369" y="-51319"/>
            <a:ext cx="4735628" cy="6886538"/>
          </a:xfrm>
          <a:prstGeom prst="rect">
            <a:avLst/>
          </a:prstGeom>
          <a:noFill/>
          <a:ln>
            <a:noFill/>
          </a:ln>
        </p:spPr>
      </p:pic>
      <p:sp>
        <p:nvSpPr>
          <p:cNvPr id="365" name="Shape 365" descr="Image result for reading newspaper at farmers market"/>
          <p:cNvSpPr/>
          <p:nvPr/>
        </p:nvSpPr>
        <p:spPr>
          <a:xfrm>
            <a:off x="0" y="-144463"/>
            <a:ext cx="304799" cy="3048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p:txBody>
      </p:sp>
      <p:pic>
        <p:nvPicPr>
          <p:cNvPr id="366" name="Shape 366" descr="https://scontent.cdninstagram.com/hphotos-xft1/t51.2885-15/s320x320/e35/12237320_1489713514667353_1938477809_n.jpg"/>
          <p:cNvPicPr preferRelativeResize="0"/>
          <p:nvPr/>
        </p:nvPicPr>
        <p:blipFill rotWithShape="1">
          <a:blip r:embed="rId5">
            <a:alphaModFix/>
          </a:blip>
          <a:srcRect l="8684" r="27052"/>
          <a:stretch/>
        </p:blipFill>
        <p:spPr>
          <a:xfrm>
            <a:off x="2195616" y="3223181"/>
            <a:ext cx="2147784" cy="3634819"/>
          </a:xfrm>
          <a:prstGeom prst="rect">
            <a:avLst/>
          </a:prstGeom>
          <a:noFill/>
          <a:ln>
            <a:noFill/>
          </a:ln>
        </p:spPr>
      </p:pic>
      <p:sp>
        <p:nvSpPr>
          <p:cNvPr id="367" name="Shape 367"/>
          <p:cNvSpPr/>
          <p:nvPr/>
        </p:nvSpPr>
        <p:spPr>
          <a:xfrm rot="-5400000">
            <a:off x="2108143" y="4297194"/>
            <a:ext cx="2322730" cy="1830373"/>
          </a:xfrm>
          <a:prstGeom prst="flowChartSummingJunction">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p:nvPr/>
        </p:nvSpPr>
        <p:spPr>
          <a:xfrm>
            <a:off x="152400" y="76200"/>
            <a:ext cx="8534399" cy="1754325"/>
          </a:xfrm>
          <a:prstGeom prst="rect">
            <a:avLst/>
          </a:prstGeom>
          <a:noFill/>
          <a:ln>
            <a:noFill/>
          </a:ln>
        </p:spPr>
        <p:txBody>
          <a:bodyPr lIns="91425" tIns="45700" rIns="91425" bIns="45700" anchor="t" anchorCtr="0">
            <a:noAutofit/>
          </a:bodyPr>
          <a:lstStyle/>
          <a:p>
            <a:pPr marL="0" marR="0" lvl="0" indent="0" algn="l" rtl="0">
              <a:lnSpc>
                <a:spcPct val="150000"/>
              </a:lnSpc>
              <a:spcBef>
                <a:spcPts val="0"/>
              </a:spcBef>
              <a:buSzPct val="25000"/>
              <a:buNone/>
            </a:pPr>
            <a:r>
              <a:rPr lang="en-US" sz="3600" b="1">
                <a:solidFill>
                  <a:srgbClr val="FFCC66"/>
                </a:solidFill>
                <a:latin typeface="Calibri"/>
                <a:ea typeface="Calibri"/>
                <a:cs typeface="Calibri"/>
                <a:sym typeface="Calibri"/>
              </a:rPr>
              <a:t>Be approachable . . . Build relationships ➔ Customer loyalty!</a:t>
            </a:r>
          </a:p>
        </p:txBody>
      </p:sp>
      <p:pic>
        <p:nvPicPr>
          <p:cNvPr id="373" name="Shape 373" descr="https://growerssupply.files.wordpress.com/2014/06/fmarket-pic2.jpg"/>
          <p:cNvPicPr preferRelativeResize="0"/>
          <p:nvPr/>
        </p:nvPicPr>
        <p:blipFill rotWithShape="1">
          <a:blip r:embed="rId3">
            <a:alphaModFix/>
          </a:blip>
          <a:srcRect/>
          <a:stretch/>
        </p:blipFill>
        <p:spPr>
          <a:xfrm>
            <a:off x="1219200" y="1810100"/>
            <a:ext cx="7924799" cy="51015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descr="C:\Users\DKB\Documents\Howard County Farmers' Market\SWAFMC 2016\SWAFMC Jan 27 Meeting\Photos for Slide Show\Hope FM 10.jpg"/>
          <p:cNvPicPr preferRelativeResize="0"/>
          <p:nvPr/>
        </p:nvPicPr>
        <p:blipFill rotWithShape="1">
          <a:blip r:embed="rId3">
            <a:alphaModFix/>
          </a:blip>
          <a:srcRect l="8784" t="17842" r="4112" b="22975"/>
          <a:stretch/>
        </p:blipFill>
        <p:spPr>
          <a:xfrm>
            <a:off x="-11000" y="0"/>
            <a:ext cx="3061702" cy="2773720"/>
          </a:xfrm>
          <a:prstGeom prst="rect">
            <a:avLst/>
          </a:prstGeom>
          <a:noFill/>
          <a:ln>
            <a:noFill/>
          </a:ln>
        </p:spPr>
      </p:pic>
      <p:pic>
        <p:nvPicPr>
          <p:cNvPr id="107" name="Shape 107" descr="http://www.michigan.org/blog/wp-content/uploads/Photo-Courtesy-of-Michigan-Farmers-Market-Association_5.jpg"/>
          <p:cNvPicPr preferRelativeResize="0"/>
          <p:nvPr/>
        </p:nvPicPr>
        <p:blipFill rotWithShape="1">
          <a:blip r:embed="rId4">
            <a:alphaModFix/>
          </a:blip>
          <a:srcRect l="21411" t="28378" r="27755" b="14955"/>
          <a:stretch/>
        </p:blipFill>
        <p:spPr>
          <a:xfrm>
            <a:off x="-10998" y="4330828"/>
            <a:ext cx="3381752" cy="2527171"/>
          </a:xfrm>
          <a:prstGeom prst="rect">
            <a:avLst/>
          </a:prstGeom>
          <a:noFill/>
          <a:ln>
            <a:noFill/>
          </a:ln>
        </p:spPr>
      </p:pic>
      <p:pic>
        <p:nvPicPr>
          <p:cNvPr id="108" name="Shape 108" descr="https://rosemarywashington.files.wordpress.com/2014/08/image_6264.jpg?w=480&amp;h=320"/>
          <p:cNvPicPr preferRelativeResize="0"/>
          <p:nvPr/>
        </p:nvPicPr>
        <p:blipFill rotWithShape="1">
          <a:blip r:embed="rId5">
            <a:alphaModFix/>
          </a:blip>
          <a:srcRect l="34769" b="50000"/>
          <a:stretch/>
        </p:blipFill>
        <p:spPr>
          <a:xfrm flipH="1">
            <a:off x="6169496" y="3029785"/>
            <a:ext cx="2982360" cy="1524000"/>
          </a:xfrm>
          <a:prstGeom prst="rect">
            <a:avLst/>
          </a:prstGeom>
          <a:noFill/>
          <a:ln>
            <a:noFill/>
          </a:ln>
        </p:spPr>
      </p:pic>
      <p:pic>
        <p:nvPicPr>
          <p:cNvPr id="109" name="Shape 109" descr="eCodie Jamison selling squash and gourds.JPG"/>
          <p:cNvPicPr preferRelativeResize="0"/>
          <p:nvPr/>
        </p:nvPicPr>
        <p:blipFill rotWithShape="1">
          <a:blip r:embed="rId6">
            <a:alphaModFix/>
          </a:blip>
          <a:srcRect l="23926" t="8936" r="15166" b="18621"/>
          <a:stretch/>
        </p:blipFill>
        <p:spPr>
          <a:xfrm>
            <a:off x="6090153" y="4445275"/>
            <a:ext cx="3061702" cy="2412726"/>
          </a:xfrm>
          <a:prstGeom prst="rect">
            <a:avLst/>
          </a:prstGeom>
          <a:solidFill>
            <a:srgbClr val="ECECEC"/>
          </a:solidFill>
          <a:ln>
            <a:noFill/>
          </a:ln>
        </p:spPr>
      </p:pic>
      <p:pic>
        <p:nvPicPr>
          <p:cNvPr id="110" name="Shape 110" descr="http://dphhs.mt.gov/portals/85/publichealth/images/FCS/cottagefood3.png"/>
          <p:cNvPicPr preferRelativeResize="0"/>
          <p:nvPr/>
        </p:nvPicPr>
        <p:blipFill rotWithShape="1">
          <a:blip r:embed="rId7">
            <a:alphaModFix/>
          </a:blip>
          <a:srcRect/>
          <a:stretch/>
        </p:blipFill>
        <p:spPr>
          <a:xfrm flipH="1">
            <a:off x="5486399" y="-3929"/>
            <a:ext cx="3657600" cy="1905639"/>
          </a:xfrm>
          <a:prstGeom prst="rect">
            <a:avLst/>
          </a:prstGeom>
          <a:noFill/>
          <a:ln>
            <a:noFill/>
          </a:ln>
        </p:spPr>
      </p:pic>
      <p:pic>
        <p:nvPicPr>
          <p:cNvPr id="111" name="Shape 111" descr="https://goldeneggfarm.files.wordpress.com/2010/09/eggs001.jpg"/>
          <p:cNvPicPr preferRelativeResize="0"/>
          <p:nvPr/>
        </p:nvPicPr>
        <p:blipFill rotWithShape="1">
          <a:blip r:embed="rId8">
            <a:alphaModFix/>
          </a:blip>
          <a:srcRect l="37921" t="46167" b="29511"/>
          <a:stretch/>
        </p:blipFill>
        <p:spPr>
          <a:xfrm>
            <a:off x="5265655" y="1905640"/>
            <a:ext cx="3886200" cy="1142213"/>
          </a:xfrm>
          <a:prstGeom prst="rect">
            <a:avLst/>
          </a:prstGeom>
          <a:noFill/>
          <a:ln>
            <a:noFill/>
          </a:ln>
        </p:spPr>
      </p:pic>
      <p:pic>
        <p:nvPicPr>
          <p:cNvPr id="112" name="Shape 112" descr="C:\Users\DKB\Documents\Howard County Farmers' Market\SWAFMC 2016\SWAFMC Jan 27 Meeting\Photos for Slide Show\Hope FM 34.jpg"/>
          <p:cNvPicPr preferRelativeResize="0"/>
          <p:nvPr/>
        </p:nvPicPr>
        <p:blipFill rotWithShape="1">
          <a:blip r:embed="rId9">
            <a:alphaModFix/>
          </a:blip>
          <a:srcRect l="28024" t="-1" b="55272"/>
          <a:stretch/>
        </p:blipFill>
        <p:spPr>
          <a:xfrm>
            <a:off x="-10998" y="2667000"/>
            <a:ext cx="4189546" cy="1942707"/>
          </a:xfrm>
          <a:prstGeom prst="rect">
            <a:avLst/>
          </a:prstGeom>
          <a:noFill/>
          <a:ln>
            <a:noFill/>
          </a:ln>
        </p:spPr>
      </p:pic>
      <p:pic>
        <p:nvPicPr>
          <p:cNvPr id="113" name="Shape 113"/>
          <p:cNvPicPr preferRelativeResize="0"/>
          <p:nvPr/>
        </p:nvPicPr>
        <p:blipFill>
          <a:blip r:embed="rId10">
            <a:alphaModFix/>
          </a:blip>
          <a:stretch>
            <a:fillRect/>
          </a:stretch>
        </p:blipFill>
        <p:spPr>
          <a:xfrm>
            <a:off x="2613900" y="0"/>
            <a:ext cx="3886199" cy="68580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Shape 379"/>
          <p:cNvSpPr/>
          <p:nvPr/>
        </p:nvSpPr>
        <p:spPr>
          <a:xfrm>
            <a:off x="5715000" y="1536175"/>
            <a:ext cx="2743199"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a:solidFill>
                  <a:srgbClr val="FFFF66"/>
                </a:solidFill>
                <a:latin typeface="Calibri"/>
                <a:ea typeface="Calibri"/>
                <a:cs typeface="Calibri"/>
                <a:sym typeface="Calibri"/>
              </a:rPr>
              <a:t>Appearance matters. . .</a:t>
            </a:r>
          </a:p>
          <a:p>
            <a:pPr marL="0" marR="0" lvl="0" indent="0" algn="l" rtl="0">
              <a:spcBef>
                <a:spcPts val="0"/>
              </a:spcBef>
              <a:buNone/>
            </a:pPr>
            <a:endParaRPr sz="4000" b="1">
              <a:solidFill>
                <a:srgbClr val="FFFF66"/>
              </a:solidFill>
              <a:latin typeface="Calibri"/>
              <a:ea typeface="Calibri"/>
              <a:cs typeface="Calibri"/>
              <a:sym typeface="Calibri"/>
            </a:endParaRPr>
          </a:p>
          <a:p>
            <a:pPr marL="0" marR="0" lvl="0" indent="0" algn="l" rtl="0">
              <a:spcBef>
                <a:spcPts val="0"/>
              </a:spcBef>
              <a:buSzPct val="25000"/>
              <a:buNone/>
            </a:pPr>
            <a:r>
              <a:rPr lang="en-US" sz="4000" b="1">
                <a:solidFill>
                  <a:srgbClr val="FFFF66"/>
                </a:solidFill>
                <a:latin typeface="Calibri"/>
                <a:ea typeface="Calibri"/>
                <a:cs typeface="Calibri"/>
                <a:sym typeface="Calibri"/>
              </a:rPr>
              <a:t>Create a display that sells itself!</a:t>
            </a:r>
          </a:p>
        </p:txBody>
      </p:sp>
      <p:pic>
        <p:nvPicPr>
          <p:cNvPr id="380" name="Shape 380" descr="http://www.hamakuaagcoop.com/wp-content/uploads/homestead-tomato-bean-coop-booth.png"/>
          <p:cNvPicPr preferRelativeResize="0"/>
          <p:nvPr/>
        </p:nvPicPr>
        <p:blipFill rotWithShape="1">
          <a:blip r:embed="rId3">
            <a:alphaModFix/>
          </a:blip>
          <a:srcRect l="29474" r="11355"/>
          <a:stretch/>
        </p:blipFill>
        <p:spPr>
          <a:xfrm>
            <a:off x="0" y="0"/>
            <a:ext cx="5174636"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Shape 385" descr="C:\Users\DKB\Documents\Howard County Farmers' Market\SWAFMC 2015\SWAFMC Jan 27 Meeting\Photos for Slide Show\HCFM Slideshow2 (25).jpg"/>
          <p:cNvPicPr preferRelativeResize="0"/>
          <p:nvPr/>
        </p:nvPicPr>
        <p:blipFill rotWithShape="1">
          <a:blip r:embed="rId3">
            <a:alphaModFix/>
          </a:blip>
          <a:srcRect/>
          <a:stretch/>
        </p:blipFill>
        <p:spPr>
          <a:xfrm>
            <a:off x="0" y="-50800"/>
            <a:ext cx="5181600" cy="6908799"/>
          </a:xfrm>
          <a:prstGeom prst="rect">
            <a:avLst/>
          </a:prstGeom>
          <a:noFill/>
          <a:ln>
            <a:noFill/>
          </a:ln>
        </p:spPr>
      </p:pic>
      <p:sp>
        <p:nvSpPr>
          <p:cNvPr id="386" name="Shape 386"/>
          <p:cNvSpPr/>
          <p:nvPr/>
        </p:nvSpPr>
        <p:spPr>
          <a:xfrm>
            <a:off x="5715000" y="1536175"/>
            <a:ext cx="2743199" cy="378565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b="1">
                <a:solidFill>
                  <a:srgbClr val="FFFF66"/>
                </a:solidFill>
                <a:latin typeface="Calibri"/>
                <a:ea typeface="Calibri"/>
                <a:cs typeface="Calibri"/>
                <a:sym typeface="Calibri"/>
              </a:rPr>
              <a:t>Quality matters . . .</a:t>
            </a:r>
          </a:p>
          <a:p>
            <a:pPr marL="0" marR="0" lvl="0" indent="0" algn="l" rtl="0">
              <a:spcBef>
                <a:spcPts val="0"/>
              </a:spcBef>
              <a:buNone/>
            </a:pPr>
            <a:endParaRPr sz="4000" b="1">
              <a:solidFill>
                <a:srgbClr val="FFFF66"/>
              </a:solidFill>
              <a:latin typeface="Calibri"/>
              <a:ea typeface="Calibri"/>
              <a:cs typeface="Calibri"/>
              <a:sym typeface="Calibri"/>
            </a:endParaRPr>
          </a:p>
          <a:p>
            <a:pPr marL="0" marR="0" lvl="0" indent="0" algn="l" rtl="0">
              <a:spcBef>
                <a:spcPts val="0"/>
              </a:spcBef>
              <a:buSzPct val="25000"/>
              <a:buNone/>
            </a:pPr>
            <a:r>
              <a:rPr lang="en-US" sz="4000" b="1">
                <a:solidFill>
                  <a:srgbClr val="FFFF66"/>
                </a:solidFill>
                <a:latin typeface="Calibri"/>
                <a:ea typeface="Calibri"/>
                <a:cs typeface="Calibri"/>
                <a:sym typeface="Calibri"/>
              </a:rPr>
              <a:t>Bring only your best to market!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p:nvPr/>
        </p:nvSpPr>
        <p:spPr>
          <a:xfrm>
            <a:off x="-6284" y="152400"/>
            <a:ext cx="9144000" cy="1046439"/>
          </a:xfrm>
          <a:prstGeom prst="rect">
            <a:avLst/>
          </a:prstGeom>
          <a:noFill/>
          <a:ln>
            <a:noFill/>
          </a:ln>
        </p:spPr>
        <p:txBody>
          <a:bodyPr lIns="91425" tIns="45700" rIns="91425" bIns="45700" anchor="t" anchorCtr="0">
            <a:noAutofit/>
          </a:bodyPr>
          <a:lstStyle/>
          <a:p>
            <a:pPr marL="3175" marR="0" lvl="0" indent="-3175" algn="ctr" rtl="0">
              <a:spcBef>
                <a:spcPts val="0"/>
              </a:spcBef>
              <a:buSzPct val="25000"/>
              <a:buNone/>
            </a:pPr>
            <a:r>
              <a:rPr lang="en-US" sz="3200" b="1">
                <a:solidFill>
                  <a:srgbClr val="FFFF66"/>
                </a:solidFill>
                <a:latin typeface="Calibri"/>
                <a:ea typeface="Calibri"/>
                <a:cs typeface="Calibri"/>
                <a:sym typeface="Calibri"/>
              </a:rPr>
              <a:t>Create a sense of abundance . . .</a:t>
            </a:r>
          </a:p>
          <a:p>
            <a:pPr marL="3175" marR="0" lvl="0" indent="-3175" algn="ctr" rtl="0">
              <a:spcBef>
                <a:spcPts val="0"/>
              </a:spcBef>
              <a:buNone/>
            </a:pPr>
            <a:endParaRPr sz="600" b="1">
              <a:solidFill>
                <a:srgbClr val="FFC000"/>
              </a:solidFill>
              <a:latin typeface="Calibri"/>
              <a:ea typeface="Calibri"/>
              <a:cs typeface="Calibri"/>
              <a:sym typeface="Calibri"/>
            </a:endParaRPr>
          </a:p>
          <a:p>
            <a:pPr marL="3175" marR="0" lvl="3" indent="-3175" algn="ctr" rtl="0">
              <a:spcBef>
                <a:spcPts val="0"/>
              </a:spcBef>
              <a:buSzPct val="25000"/>
              <a:buNone/>
            </a:pPr>
            <a:r>
              <a:rPr lang="en-US" sz="2400" b="1" i="0" u="none" strike="noStrike" cap="none">
                <a:solidFill>
                  <a:srgbClr val="FFC000"/>
                </a:solidFill>
                <a:latin typeface="Calibri"/>
                <a:ea typeface="Calibri"/>
                <a:cs typeface="Calibri"/>
                <a:sym typeface="Calibri"/>
              </a:rPr>
              <a:t>Pile it high and kiss it goodbye!</a:t>
            </a:r>
          </a:p>
        </p:txBody>
      </p:sp>
      <p:pic>
        <p:nvPicPr>
          <p:cNvPr id="392" name="Shape 392" descr="http://www.norfolkcollegiate.org/image/news/farmers-market-produce.jpg"/>
          <p:cNvPicPr preferRelativeResize="0"/>
          <p:nvPr/>
        </p:nvPicPr>
        <p:blipFill rotWithShape="1">
          <a:blip r:embed="rId3">
            <a:alphaModFix/>
          </a:blip>
          <a:srcRect t="8990" r="4978"/>
          <a:stretch/>
        </p:blipFill>
        <p:spPr>
          <a:xfrm>
            <a:off x="762000" y="1751814"/>
            <a:ext cx="7418895" cy="51053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p:nvPr/>
        </p:nvSpPr>
        <p:spPr>
          <a:xfrm>
            <a:off x="152400" y="381000"/>
            <a:ext cx="8763000" cy="584774"/>
          </a:xfrm>
          <a:prstGeom prst="rect">
            <a:avLst/>
          </a:prstGeom>
          <a:noFill/>
          <a:ln>
            <a:noFill/>
          </a:ln>
        </p:spPr>
        <p:txBody>
          <a:bodyPr lIns="91425" tIns="45700" rIns="91425" bIns="45700" anchor="t" anchorCtr="0">
            <a:noAutofit/>
          </a:bodyPr>
          <a:lstStyle/>
          <a:p>
            <a:pPr marL="112713" marR="0" lvl="4" indent="-11112" algn="l" rtl="0">
              <a:spcBef>
                <a:spcPts val="0"/>
              </a:spcBef>
              <a:buSzPct val="25000"/>
              <a:buNone/>
            </a:pPr>
            <a:r>
              <a:rPr lang="en-US" sz="3200" b="1" i="0" u="none" strike="noStrike" cap="none">
                <a:solidFill>
                  <a:srgbClr val="FFFF66"/>
                </a:solidFill>
                <a:latin typeface="Calibri"/>
                <a:ea typeface="Calibri"/>
                <a:cs typeface="Calibri"/>
                <a:sym typeface="Calibri"/>
              </a:rPr>
              <a:t>Make your table memorable! Prices easy to read!</a:t>
            </a:r>
          </a:p>
        </p:txBody>
      </p:sp>
      <p:pic>
        <p:nvPicPr>
          <p:cNvPr id="398" name="Shape 398" descr="http://activerain.com/image_store/uploads/agents/languageofluxury/files/gears.jpg"/>
          <p:cNvPicPr preferRelativeResize="0"/>
          <p:nvPr/>
        </p:nvPicPr>
        <p:blipFill rotWithShape="1">
          <a:blip r:embed="rId3">
            <a:alphaModFix/>
          </a:blip>
          <a:srcRect t="7719" r="9276" b="15361"/>
          <a:stretch/>
        </p:blipFill>
        <p:spPr>
          <a:xfrm>
            <a:off x="-786" y="1244337"/>
            <a:ext cx="9144787" cy="561366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p:nvPr/>
        </p:nvSpPr>
        <p:spPr>
          <a:xfrm>
            <a:off x="6062221" y="1600200"/>
            <a:ext cx="2929379" cy="415498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1">
                <a:solidFill>
                  <a:srgbClr val="FFCC66"/>
                </a:solidFill>
                <a:latin typeface="Calibri"/>
                <a:ea typeface="Calibri"/>
                <a:cs typeface="Calibri"/>
                <a:sym typeface="Calibri"/>
              </a:rPr>
              <a:t>Price your product fairly . . . </a:t>
            </a:r>
          </a:p>
          <a:p>
            <a:pPr marL="0" marR="0" lvl="0" indent="0" algn="l" rtl="0">
              <a:spcBef>
                <a:spcPts val="2400"/>
              </a:spcBef>
              <a:spcAft>
                <a:spcPts val="0"/>
              </a:spcAft>
              <a:buSzPct val="25000"/>
              <a:buNone/>
            </a:pPr>
            <a:r>
              <a:rPr lang="en-US" sz="2800" b="1">
                <a:solidFill>
                  <a:srgbClr val="FFCC66"/>
                </a:solidFill>
                <a:latin typeface="Calibri"/>
                <a:ea typeface="Calibri"/>
                <a:cs typeface="Calibri"/>
                <a:sym typeface="Calibri"/>
              </a:rPr>
              <a:t>Don’t be the cheapest and don’t undercut . . . </a:t>
            </a:r>
          </a:p>
          <a:p>
            <a:pPr marL="0" marR="0" lvl="0" indent="0" algn="l" rtl="0">
              <a:spcBef>
                <a:spcPts val="2400"/>
              </a:spcBef>
              <a:buSzPct val="25000"/>
              <a:buNone/>
            </a:pPr>
            <a:r>
              <a:rPr lang="en-US" sz="2800" b="1">
                <a:solidFill>
                  <a:srgbClr val="FFCC66"/>
                </a:solidFill>
                <a:latin typeface="Calibri"/>
                <a:ea typeface="Calibri"/>
                <a:cs typeface="Calibri"/>
                <a:sym typeface="Calibri"/>
              </a:rPr>
              <a:t>Don’t drop your prices at the end of the day.</a:t>
            </a:r>
          </a:p>
        </p:txBody>
      </p:sp>
      <p:pic>
        <p:nvPicPr>
          <p:cNvPr id="404" name="Shape 404" descr="http://ucanr.edu/blogs/food/blogfiles/24812_original.jpg"/>
          <p:cNvPicPr preferRelativeResize="0"/>
          <p:nvPr/>
        </p:nvPicPr>
        <p:blipFill rotWithShape="1">
          <a:blip r:embed="rId3">
            <a:alphaModFix/>
          </a:blip>
          <a:srcRect r="23909"/>
          <a:stretch/>
        </p:blipFill>
        <p:spPr>
          <a:xfrm>
            <a:off x="9625" y="0"/>
            <a:ext cx="5933975" cy="6858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Shape 409"/>
          <p:cNvSpPr/>
          <p:nvPr/>
        </p:nvSpPr>
        <p:spPr>
          <a:xfrm>
            <a:off x="152400" y="533400"/>
            <a:ext cx="8686800"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a:solidFill>
                  <a:srgbClr val="FFFF99"/>
                </a:solidFill>
                <a:latin typeface="Calibri"/>
                <a:ea typeface="Calibri"/>
                <a:cs typeface="Calibri"/>
                <a:sym typeface="Calibri"/>
              </a:rPr>
              <a:t>Take advantage of produce drawings to market yourself!  </a:t>
            </a:r>
          </a:p>
        </p:txBody>
      </p:sp>
      <p:pic>
        <p:nvPicPr>
          <p:cNvPr id="410" name="Shape 410" descr="C:\Users\DKB\Documents\Howard County Farmers' Market\SWAFMC 2016\SWAFMC Jan 27 Meeting\Photos for Slide Show\Hope FM 24.jpg"/>
          <p:cNvPicPr preferRelativeResize="0"/>
          <p:nvPr/>
        </p:nvPicPr>
        <p:blipFill rotWithShape="1">
          <a:blip r:embed="rId3">
            <a:alphaModFix/>
          </a:blip>
          <a:srcRect b="18881"/>
          <a:stretch/>
        </p:blipFill>
        <p:spPr>
          <a:xfrm>
            <a:off x="-5059" y="1417949"/>
            <a:ext cx="9149060" cy="546047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grpSp>
        <p:nvGrpSpPr>
          <p:cNvPr id="415" name="Shape 415"/>
          <p:cNvGrpSpPr/>
          <p:nvPr/>
        </p:nvGrpSpPr>
        <p:grpSpPr>
          <a:xfrm>
            <a:off x="2209800" y="0"/>
            <a:ext cx="4390114" cy="6858000"/>
            <a:chOff x="2209800" y="0"/>
            <a:chExt cx="4390114" cy="6858000"/>
          </a:xfrm>
        </p:grpSpPr>
        <p:pic>
          <p:nvPicPr>
            <p:cNvPr id="416" name="Shape 416" descr="https://meganchiew.files.wordpress.com/2013/06/e2e86-cannot_be_on_time.gif?w=268&amp;h=420"/>
            <p:cNvPicPr preferRelativeResize="0"/>
            <p:nvPr/>
          </p:nvPicPr>
          <p:blipFill rotWithShape="1">
            <a:blip r:embed="rId3">
              <a:alphaModFix/>
            </a:blip>
            <a:srcRect/>
            <a:stretch/>
          </p:blipFill>
          <p:spPr>
            <a:xfrm>
              <a:off x="2209800" y="0"/>
              <a:ext cx="4390114" cy="6858000"/>
            </a:xfrm>
            <a:prstGeom prst="rect">
              <a:avLst/>
            </a:prstGeom>
            <a:noFill/>
            <a:ln>
              <a:noFill/>
            </a:ln>
            <a:effectLst>
              <a:outerShdw blurRad="292100" dist="139700" dir="2700000" algn="tl" rotWithShape="0">
                <a:srgbClr val="333333">
                  <a:alpha val="64705"/>
                </a:srgbClr>
              </a:outerShdw>
            </a:effectLst>
          </p:spPr>
        </p:pic>
        <p:pic>
          <p:nvPicPr>
            <p:cNvPr id="417" name="Shape 417" descr="https://meganchiew.files.wordpress.com/2013/06/e2e86-cannot_be_on_time.gif?w=268&amp;h=420"/>
            <p:cNvPicPr preferRelativeResize="0"/>
            <p:nvPr/>
          </p:nvPicPr>
          <p:blipFill rotWithShape="1">
            <a:blip r:embed="rId3">
              <a:alphaModFix/>
            </a:blip>
            <a:srcRect l="6084" t="86918" r="12318" b="8407"/>
            <a:stretch/>
          </p:blipFill>
          <p:spPr>
            <a:xfrm>
              <a:off x="2639505" y="6212266"/>
              <a:ext cx="3582185" cy="320511"/>
            </a:xfrm>
            <a:prstGeom prst="rect">
              <a:avLst/>
            </a:prstGeom>
            <a:noFill/>
            <a:ln>
              <a:noFill/>
            </a:ln>
            <a:effectLst>
              <a:outerShdw blurRad="292100" dist="139700" dir="2700000" algn="tl" rotWithShape="0">
                <a:srgbClr val="333333">
                  <a:alpha val="64705"/>
                </a:srgbClr>
              </a:outerShdw>
            </a:effectLst>
          </p:spPr>
        </p:pic>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Shape 422" descr="http://www.bladesorchard.com/yahoo_site_admin/assets/images/Easton_Market_Square_in_the_Rain.22152638_large.jpg"/>
          <p:cNvPicPr preferRelativeResize="0"/>
          <p:nvPr/>
        </p:nvPicPr>
        <p:blipFill rotWithShape="1">
          <a:blip r:embed="rId3">
            <a:alphaModFix/>
          </a:blip>
          <a:srcRect/>
          <a:stretch/>
        </p:blipFill>
        <p:spPr>
          <a:xfrm>
            <a:off x="-31157" y="0"/>
            <a:ext cx="9135093" cy="6853287"/>
          </a:xfrm>
          <a:prstGeom prst="rect">
            <a:avLst/>
          </a:prstGeom>
          <a:noFill/>
          <a:ln>
            <a:noFill/>
          </a:ln>
        </p:spPr>
      </p:pic>
      <p:sp>
        <p:nvSpPr>
          <p:cNvPr id="423" name="Shape 423"/>
          <p:cNvSpPr/>
          <p:nvPr/>
        </p:nvSpPr>
        <p:spPr>
          <a:xfrm>
            <a:off x="2133600" y="4953000"/>
            <a:ext cx="5410200" cy="1323439"/>
          </a:xfrm>
          <a:prstGeom prst="rect">
            <a:avLst/>
          </a:prstGeom>
          <a:noFill/>
          <a:ln>
            <a:noFill/>
          </a:ln>
        </p:spPr>
        <p:txBody>
          <a:bodyPr lIns="91425" tIns="45700" rIns="91425" bIns="45700" anchor="t" anchorCtr="0">
            <a:noAutofit/>
          </a:bodyPr>
          <a:lstStyle/>
          <a:p>
            <a:pPr marL="914400" marR="0" lvl="2" indent="0" algn="l" rtl="0">
              <a:spcBef>
                <a:spcPts val="0"/>
              </a:spcBef>
              <a:buSzPct val="25000"/>
              <a:buNone/>
            </a:pPr>
            <a:r>
              <a:rPr lang="en-US" sz="4000" b="1" i="0" u="none" strike="noStrike" cap="none">
                <a:solidFill>
                  <a:srgbClr val="FFFF66"/>
                </a:solidFill>
                <a:latin typeface="Calibri"/>
                <a:ea typeface="Calibri"/>
                <a:cs typeface="Calibri"/>
                <a:sym typeface="Calibri"/>
              </a:rPr>
              <a:t>Be consistent, rain or shine . . .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Shape 428"/>
          <p:cNvSpPr/>
          <p:nvPr/>
        </p:nvSpPr>
        <p:spPr>
          <a:xfrm>
            <a:off x="4800600" y="2362200"/>
            <a:ext cx="3733800" cy="2677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a:solidFill>
                  <a:srgbClr val="FFC000"/>
                </a:solidFill>
                <a:latin typeface="Calibri"/>
                <a:ea typeface="Calibri"/>
                <a:cs typeface="Calibri"/>
                <a:sym typeface="Calibri"/>
              </a:rPr>
              <a:t>Don’t leave early, even when sold out! </a:t>
            </a:r>
          </a:p>
          <a:p>
            <a:pPr marL="0" marR="0" lvl="0" indent="0" algn="l" rtl="0">
              <a:spcBef>
                <a:spcPts val="0"/>
              </a:spcBef>
              <a:buNone/>
            </a:pPr>
            <a:endParaRPr sz="2800" b="1">
              <a:solidFill>
                <a:srgbClr val="FFC000"/>
              </a:solidFill>
              <a:latin typeface="Calibri"/>
              <a:ea typeface="Calibri"/>
              <a:cs typeface="Calibri"/>
              <a:sym typeface="Calibri"/>
            </a:endParaRPr>
          </a:p>
          <a:p>
            <a:pPr marL="0" marR="0" lvl="0" indent="0" algn="l" rtl="0">
              <a:spcBef>
                <a:spcPts val="0"/>
              </a:spcBef>
              <a:buSzPct val="25000"/>
              <a:buNone/>
            </a:pPr>
            <a:r>
              <a:rPr lang="en-US" sz="2800" b="1">
                <a:solidFill>
                  <a:srgbClr val="FFC000"/>
                </a:solidFill>
                <a:latin typeface="Calibri"/>
                <a:ea typeface="Calibri"/>
                <a:cs typeface="Calibri"/>
                <a:sym typeface="Calibri"/>
              </a:rPr>
              <a:t>Put up a “Sold Out” sign or “Come Earlier Next Week”!</a:t>
            </a:r>
          </a:p>
        </p:txBody>
      </p:sp>
      <p:pic>
        <p:nvPicPr>
          <p:cNvPr id="429" name="Shape 429" descr="http://www.therivardreport.com/wp-content/uploads/2014/11/img_7745.jpg?w=602"/>
          <p:cNvPicPr preferRelativeResize="0"/>
          <p:nvPr/>
        </p:nvPicPr>
        <p:blipFill rotWithShape="1">
          <a:blip r:embed="rId3">
            <a:alphaModFix/>
          </a:blip>
          <a:srcRect l="1349" r="55654"/>
          <a:stretch/>
        </p:blipFill>
        <p:spPr>
          <a:xfrm>
            <a:off x="14139" y="27285"/>
            <a:ext cx="4405460" cy="6830715"/>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434" name="Shape 434"/>
          <p:cNvPicPr preferRelativeResize="0"/>
          <p:nvPr/>
        </p:nvPicPr>
        <p:blipFill rotWithShape="1">
          <a:blip r:embed="rId3">
            <a:alphaModFix/>
          </a:blip>
          <a:srcRect/>
          <a:stretch/>
        </p:blipFill>
        <p:spPr>
          <a:xfrm rot="712097">
            <a:off x="284188" y="107578"/>
            <a:ext cx="3024224" cy="4772025"/>
          </a:xfrm>
          <a:prstGeom prst="rect">
            <a:avLst/>
          </a:prstGeom>
          <a:noFill/>
          <a:ln>
            <a:noFill/>
          </a:ln>
          <a:effectLst>
            <a:outerShdw blurRad="292100" dist="139700" dir="2700000" algn="tl" rotWithShape="0">
              <a:srgbClr val="333333">
                <a:alpha val="64705"/>
              </a:srgbClr>
            </a:outerShdw>
          </a:effectLst>
        </p:spPr>
      </p:pic>
      <p:pic>
        <p:nvPicPr>
          <p:cNvPr id="435" name="Shape 435"/>
          <p:cNvPicPr preferRelativeResize="0"/>
          <p:nvPr/>
        </p:nvPicPr>
        <p:blipFill rotWithShape="1">
          <a:blip r:embed="rId4">
            <a:alphaModFix/>
          </a:blip>
          <a:srcRect/>
          <a:stretch/>
        </p:blipFill>
        <p:spPr>
          <a:xfrm rot="1598015">
            <a:off x="2305560" y="1385005"/>
            <a:ext cx="2422348" cy="2799857"/>
          </a:xfrm>
          <a:prstGeom prst="rect">
            <a:avLst/>
          </a:prstGeom>
          <a:noFill/>
          <a:ln>
            <a:noFill/>
          </a:ln>
          <a:effectLst>
            <a:outerShdw blurRad="190500" algn="tl" rotWithShape="0">
              <a:srgbClr val="000000">
                <a:alpha val="69803"/>
              </a:srgbClr>
            </a:outerShdw>
          </a:effectLst>
        </p:spPr>
      </p:pic>
      <p:sp>
        <p:nvSpPr>
          <p:cNvPr id="436" name="Shape 436"/>
          <p:cNvSpPr/>
          <p:nvPr/>
        </p:nvSpPr>
        <p:spPr>
          <a:xfrm>
            <a:off x="5226958" y="685799"/>
            <a:ext cx="3352799" cy="31700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a:solidFill>
                  <a:srgbClr val="FFC000"/>
                </a:solidFill>
                <a:latin typeface="Calibri"/>
                <a:ea typeface="Calibri"/>
                <a:cs typeface="Calibri"/>
                <a:sym typeface="Calibri"/>
              </a:rPr>
              <a:t>Offer cooking suggestions or recipes featuring your produce!</a:t>
            </a:r>
          </a:p>
        </p:txBody>
      </p:sp>
      <p:pic>
        <p:nvPicPr>
          <p:cNvPr id="437" name="Shape 437"/>
          <p:cNvPicPr preferRelativeResize="0"/>
          <p:nvPr/>
        </p:nvPicPr>
        <p:blipFill rotWithShape="1">
          <a:blip r:embed="rId5">
            <a:alphaModFix/>
          </a:blip>
          <a:srcRect r="2184"/>
          <a:stretch/>
        </p:blipFill>
        <p:spPr>
          <a:xfrm rot="-1104873">
            <a:off x="1553063" y="2904794"/>
            <a:ext cx="3296053" cy="3965193"/>
          </a:xfrm>
          <a:prstGeom prst="rect">
            <a:avLst/>
          </a:prstGeom>
          <a:noFill/>
          <a:ln>
            <a:noFill/>
          </a:ln>
        </p:spPr>
      </p:pic>
      <p:pic>
        <p:nvPicPr>
          <p:cNvPr id="438" name="Shape 438"/>
          <p:cNvPicPr preferRelativeResize="0"/>
          <p:nvPr/>
        </p:nvPicPr>
        <p:blipFill rotWithShape="1">
          <a:blip r:embed="rId6">
            <a:alphaModFix/>
          </a:blip>
          <a:srcRect/>
          <a:stretch/>
        </p:blipFill>
        <p:spPr>
          <a:xfrm rot="1598564">
            <a:off x="6147108" y="4412569"/>
            <a:ext cx="2489431" cy="3469453"/>
          </a:xfrm>
          <a:prstGeom prst="rect">
            <a:avLst/>
          </a:prstGeom>
          <a:noFill/>
          <a:ln>
            <a:noFill/>
          </a:ln>
          <a:effectLst>
            <a:outerShdw blurRad="190500" algn="tl" rotWithShape="0">
              <a:srgbClr val="000000">
                <a:alpha val="69803"/>
              </a:srgbClr>
            </a:outerShdw>
          </a:effectLst>
        </p:spPr>
      </p:pic>
      <p:pic>
        <p:nvPicPr>
          <p:cNvPr id="439" name="Shape 439"/>
          <p:cNvPicPr preferRelativeResize="0"/>
          <p:nvPr/>
        </p:nvPicPr>
        <p:blipFill rotWithShape="1">
          <a:blip r:embed="rId7">
            <a:alphaModFix/>
          </a:blip>
          <a:srcRect l="1044" t="343" r="1543" b="3489"/>
          <a:stretch/>
        </p:blipFill>
        <p:spPr>
          <a:xfrm rot="195534">
            <a:off x="4577876" y="4285847"/>
            <a:ext cx="2153266" cy="2676689"/>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p:nvPr/>
        </p:nvSpPr>
        <p:spPr>
          <a:xfrm>
            <a:off x="5486400" y="457200"/>
            <a:ext cx="3200399" cy="523220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a:solidFill>
                <a:schemeClr val="lt1"/>
              </a:solidFill>
              <a:latin typeface="Calibri"/>
              <a:ea typeface="Calibri"/>
              <a:cs typeface="Calibri"/>
              <a:sym typeface="Calibri"/>
            </a:endParaRPr>
          </a:p>
          <a:p>
            <a:pPr marL="0" marR="0" lvl="0" indent="0" algn="ctr" rtl="0">
              <a:spcBef>
                <a:spcPts val="0"/>
              </a:spcBef>
              <a:buSzPct val="25000"/>
              <a:buNone/>
            </a:pPr>
            <a:r>
              <a:rPr lang="en-US" sz="4800" b="1">
                <a:solidFill>
                  <a:srgbClr val="FFFF99"/>
                </a:solidFill>
                <a:latin typeface="Calibri"/>
                <a:ea typeface="Calibri"/>
                <a:cs typeface="Calibri"/>
                <a:sym typeface="Calibri"/>
              </a:rPr>
              <a:t>Raw Fresh Fruits and Vegetables</a:t>
            </a:r>
          </a:p>
          <a:p>
            <a:pPr marL="0" marR="0" lvl="0" indent="0" algn="l" rtl="0">
              <a:spcBef>
                <a:spcPts val="0"/>
              </a:spcBef>
              <a:buNone/>
            </a:pPr>
            <a:endParaRPr sz="2800">
              <a:solidFill>
                <a:schemeClr val="lt1"/>
              </a:solidFill>
              <a:latin typeface="Calibri"/>
              <a:ea typeface="Calibri"/>
              <a:cs typeface="Calibri"/>
              <a:sym typeface="Calibri"/>
            </a:endParaRPr>
          </a:p>
          <a:p>
            <a:pPr marL="571500" marR="0" lvl="0" indent="-571500" algn="ctr" rtl="0">
              <a:lnSpc>
                <a:spcPct val="200000"/>
              </a:lnSpc>
              <a:spcBef>
                <a:spcPts val="0"/>
              </a:spcBef>
              <a:buClr>
                <a:srgbClr val="FFCC66"/>
              </a:buClr>
              <a:buSzPct val="100000"/>
              <a:buFont typeface="Noto Sans Symbols"/>
              <a:buChar char="✓"/>
            </a:pPr>
            <a:r>
              <a:rPr lang="en-US" sz="3600" b="1">
                <a:solidFill>
                  <a:srgbClr val="FFCC66"/>
                </a:solidFill>
                <a:latin typeface="Calibri"/>
                <a:ea typeface="Calibri"/>
                <a:cs typeface="Calibri"/>
                <a:sym typeface="Calibri"/>
              </a:rPr>
              <a:t>Whole</a:t>
            </a:r>
          </a:p>
          <a:p>
            <a:pPr marL="571500" marR="0" lvl="0" indent="-571500" algn="ctr" rtl="0">
              <a:lnSpc>
                <a:spcPct val="200000"/>
              </a:lnSpc>
              <a:spcBef>
                <a:spcPts val="0"/>
              </a:spcBef>
              <a:buClr>
                <a:srgbClr val="FFCC66"/>
              </a:buClr>
              <a:buSzPct val="100000"/>
              <a:buFont typeface="Noto Sans Symbols"/>
              <a:buChar char="✓"/>
            </a:pPr>
            <a:r>
              <a:rPr lang="en-US" sz="3600" b="1">
                <a:solidFill>
                  <a:srgbClr val="FFCC66"/>
                </a:solidFill>
                <a:latin typeface="Calibri"/>
                <a:ea typeface="Calibri"/>
                <a:cs typeface="Calibri"/>
                <a:sym typeface="Calibri"/>
              </a:rPr>
              <a:t>Uncut</a:t>
            </a:r>
          </a:p>
        </p:txBody>
      </p:sp>
      <p:pic>
        <p:nvPicPr>
          <p:cNvPr id="119" name="Shape 119" descr="C:\Users\DKB\Documents\Howard County Farmers' Market\SWAFMC 2016\SWAFMC Jan 27 Meeting\Photos for Slide Show\Hope FM 10.jpg"/>
          <p:cNvPicPr preferRelativeResize="0"/>
          <p:nvPr/>
        </p:nvPicPr>
        <p:blipFill rotWithShape="1">
          <a:blip r:embed="rId3">
            <a:alphaModFix/>
          </a:blip>
          <a:srcRect/>
          <a:stretch/>
        </p:blipFill>
        <p:spPr>
          <a:xfrm>
            <a:off x="0" y="0"/>
            <a:ext cx="5200649" cy="68580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pic>
        <p:nvPicPr>
          <p:cNvPr id="444" name="Shape 444"/>
          <p:cNvPicPr preferRelativeResize="0"/>
          <p:nvPr/>
        </p:nvPicPr>
        <p:blipFill rotWithShape="1">
          <a:blip r:embed="rId3">
            <a:alphaModFix/>
          </a:blip>
          <a:srcRect/>
          <a:stretch/>
        </p:blipFill>
        <p:spPr>
          <a:xfrm>
            <a:off x="3048000" y="0"/>
            <a:ext cx="3048000" cy="6858000"/>
          </a:xfrm>
          <a:prstGeom prst="rect">
            <a:avLst/>
          </a:prstGeom>
          <a:noFill/>
          <a:ln>
            <a:noFill/>
          </a:ln>
          <a:effectLst>
            <a:outerShdw blurRad="190500" algn="tl" rotWithShape="0">
              <a:srgbClr val="000000">
                <a:alpha val="69803"/>
              </a:srgbClr>
            </a:outerShdw>
          </a:effectLst>
        </p:spPr>
      </p:pic>
      <p:pic>
        <p:nvPicPr>
          <p:cNvPr id="445" name="Shape 445"/>
          <p:cNvPicPr preferRelativeResize="0"/>
          <p:nvPr/>
        </p:nvPicPr>
        <p:blipFill rotWithShape="1">
          <a:blip r:embed="rId4">
            <a:alphaModFix/>
          </a:blip>
          <a:srcRect/>
          <a:stretch/>
        </p:blipFill>
        <p:spPr>
          <a:xfrm rot="-965424">
            <a:off x="703930" y="1094328"/>
            <a:ext cx="1558027" cy="1775904"/>
          </a:xfrm>
          <a:prstGeom prst="rect">
            <a:avLst/>
          </a:prstGeom>
          <a:noFill/>
          <a:ln>
            <a:noFill/>
          </a:ln>
        </p:spPr>
      </p:pic>
      <p:pic>
        <p:nvPicPr>
          <p:cNvPr id="446" name="Shape 446"/>
          <p:cNvPicPr preferRelativeResize="0"/>
          <p:nvPr/>
        </p:nvPicPr>
        <p:blipFill rotWithShape="1">
          <a:blip r:embed="rId5">
            <a:alphaModFix/>
          </a:blip>
          <a:srcRect/>
          <a:stretch/>
        </p:blipFill>
        <p:spPr>
          <a:xfrm rot="668719">
            <a:off x="952184" y="2269182"/>
            <a:ext cx="1681204" cy="1770592"/>
          </a:xfrm>
          <a:prstGeom prst="rect">
            <a:avLst/>
          </a:prstGeom>
          <a:noFill/>
          <a:ln>
            <a:noFill/>
          </a:ln>
        </p:spPr>
      </p:pic>
      <p:pic>
        <p:nvPicPr>
          <p:cNvPr id="447" name="Shape 447"/>
          <p:cNvPicPr preferRelativeResize="0"/>
          <p:nvPr/>
        </p:nvPicPr>
        <p:blipFill rotWithShape="1">
          <a:blip r:embed="rId6">
            <a:alphaModFix/>
          </a:blip>
          <a:srcRect/>
          <a:stretch/>
        </p:blipFill>
        <p:spPr>
          <a:xfrm rot="-1222173">
            <a:off x="767265" y="3700140"/>
            <a:ext cx="1673673" cy="1903306"/>
          </a:xfrm>
          <a:prstGeom prst="rect">
            <a:avLst/>
          </a:prstGeom>
          <a:noFill/>
          <a:ln>
            <a:noFill/>
          </a:ln>
        </p:spPr>
      </p:pic>
      <p:sp>
        <p:nvSpPr>
          <p:cNvPr id="448" name="Shape 448"/>
          <p:cNvSpPr/>
          <p:nvPr/>
        </p:nvSpPr>
        <p:spPr>
          <a:xfrm rot="-1300554">
            <a:off x="862040" y="4521207"/>
            <a:ext cx="1484123" cy="567857"/>
          </a:xfrm>
          <a:prstGeom prst="ellipse">
            <a:avLst/>
          </a:prstGeom>
          <a:noFill/>
          <a:ln w="1270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pic>
        <p:nvPicPr>
          <p:cNvPr id="449" name="Shape 449"/>
          <p:cNvPicPr preferRelativeResize="0"/>
          <p:nvPr/>
        </p:nvPicPr>
        <p:blipFill rotWithShape="1">
          <a:blip r:embed="rId7">
            <a:alphaModFix/>
          </a:blip>
          <a:srcRect l="15221" t="8168" r="14753"/>
          <a:stretch/>
        </p:blipFill>
        <p:spPr>
          <a:xfrm rot="669730">
            <a:off x="6582914" y="904598"/>
            <a:ext cx="2262433" cy="1854330"/>
          </a:xfrm>
          <a:prstGeom prst="rect">
            <a:avLst/>
          </a:prstGeom>
          <a:noFill/>
          <a:ln>
            <a:noFill/>
          </a:ln>
          <a:effectLst>
            <a:outerShdw blurRad="190500" algn="tl" rotWithShape="0">
              <a:srgbClr val="000000">
                <a:alpha val="69803"/>
              </a:srgbClr>
            </a:outerShdw>
          </a:effectLst>
        </p:spPr>
      </p:pic>
      <p:pic>
        <p:nvPicPr>
          <p:cNvPr id="450" name="Shape 450"/>
          <p:cNvPicPr preferRelativeResize="0"/>
          <p:nvPr/>
        </p:nvPicPr>
        <p:blipFill rotWithShape="1">
          <a:blip r:embed="rId8">
            <a:alphaModFix/>
          </a:blip>
          <a:srcRect l="14759" t="7274" r="15093"/>
          <a:stretch/>
        </p:blipFill>
        <p:spPr>
          <a:xfrm rot="-914375">
            <a:off x="6530836" y="2367909"/>
            <a:ext cx="2266360" cy="1872398"/>
          </a:xfrm>
          <a:prstGeom prst="rect">
            <a:avLst/>
          </a:prstGeom>
          <a:noFill/>
          <a:ln>
            <a:noFill/>
          </a:ln>
          <a:effectLst>
            <a:outerShdw blurRad="190500" algn="tl" rotWithShape="0">
              <a:srgbClr val="000000">
                <a:alpha val="69803"/>
              </a:srgbClr>
            </a:outerShdw>
          </a:effectLst>
        </p:spPr>
      </p:pic>
      <p:pic>
        <p:nvPicPr>
          <p:cNvPr id="451" name="Shape 451"/>
          <p:cNvPicPr preferRelativeResize="0"/>
          <p:nvPr/>
        </p:nvPicPr>
        <p:blipFill rotWithShape="1">
          <a:blip r:embed="rId9">
            <a:alphaModFix/>
          </a:blip>
          <a:srcRect l="17841" t="8755" r="19001" b="4775"/>
          <a:stretch/>
        </p:blipFill>
        <p:spPr>
          <a:xfrm rot="793668">
            <a:off x="6584482" y="3944369"/>
            <a:ext cx="2155562" cy="1844495"/>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Shape 456"/>
          <p:cNvPicPr preferRelativeResize="0"/>
          <p:nvPr/>
        </p:nvPicPr>
        <p:blipFill rotWithShape="1">
          <a:blip r:embed="rId3">
            <a:alphaModFix/>
          </a:blip>
          <a:srcRect/>
          <a:stretch/>
        </p:blipFill>
        <p:spPr>
          <a:xfrm>
            <a:off x="762000" y="152400"/>
            <a:ext cx="5181600" cy="3238499"/>
          </a:xfrm>
          <a:prstGeom prst="rect">
            <a:avLst/>
          </a:prstGeom>
          <a:noFill/>
          <a:ln>
            <a:noFill/>
          </a:ln>
          <a:effectLst>
            <a:outerShdw blurRad="190500" algn="tl" rotWithShape="0">
              <a:srgbClr val="000000">
                <a:alpha val="69803"/>
              </a:srgbClr>
            </a:outerShdw>
          </a:effectLst>
        </p:spPr>
      </p:pic>
      <p:pic>
        <p:nvPicPr>
          <p:cNvPr id="457" name="Shape 457"/>
          <p:cNvPicPr preferRelativeResize="0"/>
          <p:nvPr/>
        </p:nvPicPr>
        <p:blipFill rotWithShape="1">
          <a:blip r:embed="rId4">
            <a:alphaModFix/>
          </a:blip>
          <a:srcRect/>
          <a:stretch/>
        </p:blipFill>
        <p:spPr>
          <a:xfrm>
            <a:off x="3124200" y="1905000"/>
            <a:ext cx="5181600" cy="3238499"/>
          </a:xfrm>
          <a:prstGeom prst="rect">
            <a:avLst/>
          </a:prstGeom>
          <a:noFill/>
          <a:ln>
            <a:noFill/>
          </a:ln>
          <a:effectLst>
            <a:outerShdw blurRad="190500" algn="tl" rotWithShape="0">
              <a:srgbClr val="000000">
                <a:alpha val="69803"/>
              </a:srgbClr>
            </a:outerShdw>
          </a:effectLst>
        </p:spPr>
      </p:pic>
      <p:pic>
        <p:nvPicPr>
          <p:cNvPr id="458" name="Shape 458"/>
          <p:cNvPicPr preferRelativeResize="0"/>
          <p:nvPr/>
        </p:nvPicPr>
        <p:blipFill rotWithShape="1">
          <a:blip r:embed="rId5">
            <a:alphaModFix/>
          </a:blip>
          <a:srcRect b="4775"/>
          <a:stretch/>
        </p:blipFill>
        <p:spPr>
          <a:xfrm>
            <a:off x="685800" y="3819523"/>
            <a:ext cx="5105399" cy="3038476"/>
          </a:xfrm>
          <a:prstGeom prst="rect">
            <a:avLst/>
          </a:prstGeom>
          <a:noFill/>
          <a:ln>
            <a:noFill/>
          </a:ln>
          <a:effectLst>
            <a:outerShdw blurRad="190500" algn="tl" rotWithShape="0">
              <a:srgbClr val="000000">
                <a:alpha val="69803"/>
              </a:srgbClr>
            </a:outerShdw>
          </a:effectLst>
        </p:spPr>
      </p:pic>
      <p:sp>
        <p:nvSpPr>
          <p:cNvPr id="459" name="Shape 459"/>
          <p:cNvSpPr txBox="1"/>
          <p:nvPr/>
        </p:nvSpPr>
        <p:spPr>
          <a:xfrm>
            <a:off x="5410200" y="762000"/>
            <a:ext cx="3733800" cy="76944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a:solidFill>
                  <a:srgbClr val="FFFF99"/>
                </a:solidFill>
                <a:latin typeface="Calibri"/>
                <a:ea typeface="Calibri"/>
                <a:cs typeface="Calibri"/>
                <a:sym typeface="Calibri"/>
              </a:rPr>
              <a:t>Facebook</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457200" y="274637"/>
            <a:ext cx="7924799" cy="1143000"/>
          </a:xfrm>
          <a:prstGeom prst="rect">
            <a:avLst/>
          </a:prstGeom>
          <a:noFill/>
          <a:ln>
            <a:noFill/>
          </a:ln>
        </p:spPr>
        <p:txBody>
          <a:bodyPr lIns="91425" tIns="45700" rIns="91425" bIns="45700" anchor="ctr" anchorCtr="0">
            <a:noAutofit/>
          </a:bodyPr>
          <a:lstStyle/>
          <a:p>
            <a:pPr marL="0" marR="0" lvl="0" indent="0" algn="r" rtl="0">
              <a:spcBef>
                <a:spcPts val="0"/>
              </a:spcBef>
              <a:buClr>
                <a:srgbClr val="FFFF99"/>
              </a:buClr>
              <a:buSzPct val="25000"/>
              <a:buFont typeface="Calibri"/>
              <a:buNone/>
            </a:pPr>
            <a:r>
              <a:rPr lang="en-US" sz="5400" b="0" i="0" u="none" strike="noStrike" cap="none">
                <a:solidFill>
                  <a:srgbClr val="FFFF99"/>
                </a:solidFill>
                <a:latin typeface="Calibri"/>
                <a:ea typeface="Calibri"/>
                <a:cs typeface="Calibri"/>
                <a:sym typeface="Calibri"/>
              </a:rPr>
              <a:t>Sales Tax Exempt?</a:t>
            </a:r>
          </a:p>
        </p:txBody>
      </p:sp>
      <p:sp>
        <p:nvSpPr>
          <p:cNvPr id="465" name="Shape 465"/>
          <p:cNvSpPr/>
          <p:nvPr/>
        </p:nvSpPr>
        <p:spPr>
          <a:xfrm>
            <a:off x="304800" y="5029200"/>
            <a:ext cx="6019799" cy="147732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a:solidFill>
                  <a:srgbClr val="FFFF99"/>
                </a:solidFill>
                <a:latin typeface="Calibri"/>
                <a:ea typeface="Calibri"/>
                <a:cs typeface="Calibri"/>
                <a:sym typeface="Calibri"/>
              </a:rPr>
              <a:t>Sales of raw products, including Christmas trees, from the farm, orchard, or garden where the sale is made directly by the producer to the consumer, including sales by the producer to the consumer at farmers’ markets</a:t>
            </a:r>
            <a:r>
              <a:rPr lang="en-US" sz="1800">
                <a:solidFill>
                  <a:schemeClr val="lt1"/>
                </a:solidFill>
                <a:latin typeface="Calibri"/>
                <a:ea typeface="Calibri"/>
                <a:cs typeface="Calibri"/>
                <a:sym typeface="Calibri"/>
              </a:rPr>
              <a:t>. Act 386 of 1941, Act 458 of 1991, Act 1205 of 2009; Ark. Code Ann. § 26-52-401(18)(A)</a:t>
            </a:r>
          </a:p>
        </p:txBody>
      </p:sp>
      <p:pic>
        <p:nvPicPr>
          <p:cNvPr id="466" name="Shape 466" descr="http://extension.missouri.edu/explore/images/g06223baked.jpg"/>
          <p:cNvPicPr preferRelativeResize="0"/>
          <p:nvPr/>
        </p:nvPicPr>
        <p:blipFill rotWithShape="1">
          <a:blip r:embed="rId3">
            <a:alphaModFix/>
          </a:blip>
          <a:srcRect l="11913"/>
          <a:stretch/>
        </p:blipFill>
        <p:spPr>
          <a:xfrm>
            <a:off x="5029200" y="1651900"/>
            <a:ext cx="3020504" cy="3095625"/>
          </a:xfrm>
          <a:prstGeom prst="rect">
            <a:avLst/>
          </a:prstGeom>
          <a:noFill/>
          <a:ln>
            <a:noFill/>
          </a:ln>
        </p:spPr>
      </p:pic>
      <p:pic>
        <p:nvPicPr>
          <p:cNvPr id="467" name="Shape 467" descr="C:\Users\DKB\Documents\Howard County Farmers' Market\SWAFMC 2016\SWAFMC Jan 27 Meeting\Photos for Slide Show\Hope FM 34.jpg"/>
          <p:cNvPicPr preferRelativeResize="0"/>
          <p:nvPr/>
        </p:nvPicPr>
        <p:blipFill rotWithShape="1">
          <a:blip r:embed="rId4">
            <a:alphaModFix/>
          </a:blip>
          <a:srcRect l="32574" r="8485" b="3284"/>
          <a:stretch/>
        </p:blipFill>
        <p:spPr>
          <a:xfrm>
            <a:off x="288302" y="304800"/>
            <a:ext cx="2607297" cy="3091205"/>
          </a:xfrm>
          <a:prstGeom prst="rect">
            <a:avLst/>
          </a:prstGeom>
          <a:noFill/>
          <a:ln>
            <a:noFill/>
          </a:ln>
        </p:spPr>
      </p:pic>
      <p:pic>
        <p:nvPicPr>
          <p:cNvPr id="468" name="Shape 468" descr="http://blog.mass.gov/greatoutdoors/wp-content/uploads/sites/8/2014/08/cukes-small.jpg"/>
          <p:cNvPicPr preferRelativeResize="0"/>
          <p:nvPr/>
        </p:nvPicPr>
        <p:blipFill rotWithShape="1">
          <a:blip r:embed="rId5">
            <a:alphaModFix/>
          </a:blip>
          <a:srcRect t="17535" r="3866"/>
          <a:stretch/>
        </p:blipFill>
        <p:spPr>
          <a:xfrm>
            <a:off x="1828800" y="1676400"/>
            <a:ext cx="2909832" cy="3071125"/>
          </a:xfrm>
          <a:prstGeom prst="rect">
            <a:avLst/>
          </a:prstGeom>
          <a:noFill/>
          <a:ln>
            <a:noFill/>
          </a:ln>
        </p:spPr>
      </p:pic>
      <p:pic>
        <p:nvPicPr>
          <p:cNvPr id="469" name="Shape 469" descr="http://www.blufftonicon.com/sites/default/files/images/articles/2015/15964-popular-farmers-market-vendor-started-making-goats-milk-soaps-and-lotions-while-high-school.jpg"/>
          <p:cNvPicPr preferRelativeResize="0"/>
          <p:nvPr/>
        </p:nvPicPr>
        <p:blipFill rotWithShape="1">
          <a:blip r:embed="rId6">
            <a:alphaModFix/>
          </a:blip>
          <a:srcRect l="19215" t="2234" r="19226"/>
          <a:stretch/>
        </p:blipFill>
        <p:spPr>
          <a:xfrm>
            <a:off x="6477000" y="4009533"/>
            <a:ext cx="2503041" cy="2628080"/>
          </a:xfrm>
          <a:prstGeom prst="rect">
            <a:avLst/>
          </a:prstGeom>
          <a:noFill/>
          <a:ln>
            <a:noFill/>
          </a:ln>
          <a:effectLst>
            <a:outerShdw blurRad="292100" dist="139700" dir="2700000" algn="tl" rotWithShape="0">
              <a:srgbClr val="333333">
                <a:alpha val="64705"/>
              </a:srgbClr>
            </a:outerShdw>
          </a:effectLst>
        </p:spPr>
      </p:pic>
      <p:sp>
        <p:nvSpPr>
          <p:cNvPr id="470" name="Shape 470"/>
          <p:cNvSpPr/>
          <p:nvPr/>
        </p:nvSpPr>
        <p:spPr>
          <a:xfrm>
            <a:off x="6629400" y="4419600"/>
            <a:ext cx="2057400" cy="2133598"/>
          </a:xfrm>
          <a:prstGeom prst="flowChartSummingJunction">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71" name="Shape 471"/>
          <p:cNvSpPr/>
          <p:nvPr/>
        </p:nvSpPr>
        <p:spPr>
          <a:xfrm>
            <a:off x="5510751" y="1981200"/>
            <a:ext cx="2057400" cy="2133598"/>
          </a:xfrm>
          <a:prstGeom prst="flowChartSummingJunction">
            <a:avLst/>
          </a:prstGeom>
          <a:noFill/>
          <a:ln w="2222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pic>
        <p:nvPicPr>
          <p:cNvPr id="476" name="Shape 476"/>
          <p:cNvPicPr preferRelativeResize="0"/>
          <p:nvPr/>
        </p:nvPicPr>
        <p:blipFill rotWithShape="1">
          <a:blip r:embed="rId3">
            <a:alphaModFix/>
          </a:blip>
          <a:srcRect/>
          <a:stretch/>
        </p:blipFill>
        <p:spPr>
          <a:xfrm>
            <a:off x="1905000" y="152400"/>
            <a:ext cx="5007850" cy="647542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Shape 481"/>
          <p:cNvSpPr txBox="1"/>
          <p:nvPr/>
        </p:nvSpPr>
        <p:spPr>
          <a:xfrm>
            <a:off x="231175" y="2705700"/>
            <a:ext cx="2590800" cy="14466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400">
                <a:solidFill>
                  <a:srgbClr val="FFFF99"/>
                </a:solidFill>
                <a:latin typeface="Calibri"/>
                <a:ea typeface="Calibri"/>
                <a:cs typeface="Calibri"/>
                <a:sym typeface="Calibri"/>
              </a:rPr>
              <a:t>WIC FMNP</a:t>
            </a:r>
          </a:p>
        </p:txBody>
      </p:sp>
      <p:sp>
        <p:nvSpPr>
          <p:cNvPr id="482" name="Shape 482"/>
          <p:cNvSpPr txBox="1"/>
          <p:nvPr/>
        </p:nvSpPr>
        <p:spPr>
          <a:xfrm>
            <a:off x="2821975" y="1073675"/>
            <a:ext cx="5380500" cy="5252100"/>
          </a:xfrm>
          <a:prstGeom prst="rect">
            <a:avLst/>
          </a:prstGeom>
          <a:noFill/>
          <a:ln>
            <a:noFill/>
          </a:ln>
        </p:spPr>
        <p:txBody>
          <a:bodyPr lIns="91425" tIns="91425" rIns="91425" bIns="91425" anchor="t" anchorCtr="0">
            <a:noAutofit/>
          </a:bodyPr>
          <a:lstStyle/>
          <a:p>
            <a:pPr lvl="0">
              <a:spcBef>
                <a:spcPts val="0"/>
              </a:spcBef>
              <a:buNone/>
            </a:pPr>
            <a:r>
              <a:rPr lang="en-US" sz="3000">
                <a:solidFill>
                  <a:srgbClr val="FFF2CC"/>
                </a:solidFill>
              </a:rPr>
              <a:t>For </a:t>
            </a:r>
            <a:r>
              <a:rPr lang="en-US" sz="3000">
                <a:solidFill>
                  <a:srgbClr val="FFD966"/>
                </a:solidFill>
              </a:rPr>
              <a:t>produce vendors</a:t>
            </a:r>
            <a:r>
              <a:rPr lang="en-US" sz="3000">
                <a:solidFill>
                  <a:srgbClr val="FFF2CC"/>
                </a:solidFill>
              </a:rPr>
              <a:t> only</a:t>
            </a:r>
          </a:p>
          <a:p>
            <a:pPr lvl="0" rtl="0">
              <a:spcBef>
                <a:spcPts val="0"/>
              </a:spcBef>
              <a:buNone/>
            </a:pPr>
            <a:endParaRPr sz="1200">
              <a:solidFill>
                <a:srgbClr val="FFF2CC"/>
              </a:solidFill>
            </a:endParaRPr>
          </a:p>
          <a:p>
            <a:pPr lvl="0" rtl="0">
              <a:spcBef>
                <a:spcPts val="0"/>
              </a:spcBef>
              <a:buNone/>
            </a:pPr>
            <a:endParaRPr sz="1000">
              <a:solidFill>
                <a:srgbClr val="FFF2CC"/>
              </a:solidFill>
            </a:endParaRPr>
          </a:p>
          <a:p>
            <a:pPr lvl="0" rtl="0">
              <a:spcBef>
                <a:spcPts val="0"/>
              </a:spcBef>
              <a:buNone/>
            </a:pPr>
            <a:endParaRPr sz="1000">
              <a:solidFill>
                <a:srgbClr val="FFF2CC"/>
              </a:solidFill>
            </a:endParaRPr>
          </a:p>
          <a:p>
            <a:pPr lvl="0" rtl="0">
              <a:spcBef>
                <a:spcPts val="0"/>
              </a:spcBef>
              <a:buNone/>
            </a:pPr>
            <a:r>
              <a:rPr lang="en-US" sz="3000">
                <a:solidFill>
                  <a:srgbClr val="FFF2CC"/>
                </a:solidFill>
              </a:rPr>
              <a:t>Opportunity to expand your customer base</a:t>
            </a:r>
          </a:p>
          <a:p>
            <a:pPr lvl="0" rtl="0">
              <a:spcBef>
                <a:spcPts val="0"/>
              </a:spcBef>
              <a:buNone/>
            </a:pPr>
            <a:endParaRPr sz="1200">
              <a:solidFill>
                <a:srgbClr val="FFF2CC"/>
              </a:solidFill>
            </a:endParaRPr>
          </a:p>
          <a:p>
            <a:pPr lvl="0" rtl="0">
              <a:spcBef>
                <a:spcPts val="0"/>
              </a:spcBef>
              <a:buNone/>
            </a:pPr>
            <a:endParaRPr sz="1200">
              <a:solidFill>
                <a:srgbClr val="FFF2CC"/>
              </a:solidFill>
            </a:endParaRPr>
          </a:p>
          <a:p>
            <a:pPr lvl="0" rtl="0">
              <a:spcBef>
                <a:spcPts val="0"/>
              </a:spcBef>
              <a:buNone/>
            </a:pPr>
            <a:endParaRPr sz="1200">
              <a:solidFill>
                <a:srgbClr val="FFF2CC"/>
              </a:solidFill>
            </a:endParaRPr>
          </a:p>
          <a:p>
            <a:pPr lvl="0" rtl="0">
              <a:spcBef>
                <a:spcPts val="0"/>
              </a:spcBef>
              <a:buNone/>
            </a:pPr>
            <a:r>
              <a:rPr lang="en-US" sz="3000">
                <a:solidFill>
                  <a:srgbClr val="FFF2CC"/>
                </a:solidFill>
              </a:rPr>
              <a:t>WIC FMNP training at 5pm session today</a:t>
            </a:r>
          </a:p>
          <a:p>
            <a:pPr lvl="0" rtl="0">
              <a:spcBef>
                <a:spcPts val="0"/>
              </a:spcBef>
              <a:buNone/>
            </a:pPr>
            <a:endParaRPr sz="3000">
              <a:solidFill>
                <a:srgbClr val="FFF2CC"/>
              </a:solidFill>
            </a:endParaRPr>
          </a:p>
          <a:p>
            <a:pPr lvl="0">
              <a:spcBef>
                <a:spcPts val="0"/>
              </a:spcBef>
              <a:buNone/>
            </a:pPr>
            <a:r>
              <a:rPr lang="en-US" sz="3000">
                <a:solidFill>
                  <a:srgbClr val="FFD966"/>
                </a:solidFill>
              </a:rPr>
              <a:t>Training applicable for all markets</a:t>
            </a:r>
            <a:r>
              <a:rPr lang="en-US" sz="3000">
                <a:solidFill>
                  <a:srgbClr val="FFF2CC"/>
                </a:solidFill>
              </a:rPr>
              <a:t> that have WIC FMNP</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p:nvPr/>
        </p:nvSpPr>
        <p:spPr>
          <a:xfrm>
            <a:off x="5791200" y="762000"/>
            <a:ext cx="1904999"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b="1">
                <a:solidFill>
                  <a:srgbClr val="FFCC66"/>
                </a:solidFill>
                <a:latin typeface="Calibri"/>
                <a:ea typeface="Calibri"/>
                <a:cs typeface="Calibri"/>
                <a:sym typeface="Calibri"/>
              </a:rPr>
              <a:t>Follow the rules !</a:t>
            </a:r>
          </a:p>
        </p:txBody>
      </p:sp>
      <p:pic>
        <p:nvPicPr>
          <p:cNvPr id="488" name="Shape 488"/>
          <p:cNvPicPr preferRelativeResize="0"/>
          <p:nvPr/>
        </p:nvPicPr>
        <p:blipFill rotWithShape="1">
          <a:blip r:embed="rId3">
            <a:alphaModFix/>
          </a:blip>
          <a:srcRect/>
          <a:stretch/>
        </p:blipFill>
        <p:spPr>
          <a:xfrm>
            <a:off x="304800" y="304800"/>
            <a:ext cx="4038599" cy="5222133"/>
          </a:xfrm>
          <a:prstGeom prst="rect">
            <a:avLst/>
          </a:prstGeom>
          <a:noFill/>
          <a:ln>
            <a:noFill/>
          </a:ln>
          <a:effectLst>
            <a:outerShdw blurRad="292100" dist="139700" dir="2700000" algn="tl" rotWithShape="0">
              <a:srgbClr val="333333">
                <a:alpha val="64705"/>
              </a:srgbClr>
            </a:outerShdw>
          </a:effectLst>
        </p:spPr>
      </p:pic>
      <p:pic>
        <p:nvPicPr>
          <p:cNvPr id="489" name="Shape 489"/>
          <p:cNvPicPr preferRelativeResize="0"/>
          <p:nvPr/>
        </p:nvPicPr>
        <p:blipFill rotWithShape="1">
          <a:blip r:embed="rId4">
            <a:alphaModFix/>
          </a:blip>
          <a:srcRect/>
          <a:stretch/>
        </p:blipFill>
        <p:spPr>
          <a:xfrm rot="1380885">
            <a:off x="3550572" y="3098124"/>
            <a:ext cx="3487159" cy="2111444"/>
          </a:xfrm>
          <a:prstGeom prst="rect">
            <a:avLst/>
          </a:prstGeom>
          <a:noFill/>
          <a:ln>
            <a:noFill/>
          </a:ln>
          <a:effectLst>
            <a:outerShdw blurRad="292100" dist="139700" dir="2700000" algn="tl" rotWithShape="0">
              <a:srgbClr val="333333">
                <a:alpha val="64705"/>
              </a:srgbClr>
            </a:outerShdw>
          </a:effectLst>
        </p:spPr>
      </p:pic>
      <p:pic>
        <p:nvPicPr>
          <p:cNvPr id="490" name="Shape 490"/>
          <p:cNvPicPr preferRelativeResize="0"/>
          <p:nvPr/>
        </p:nvPicPr>
        <p:blipFill rotWithShape="1">
          <a:blip r:embed="rId5">
            <a:alphaModFix/>
          </a:blip>
          <a:srcRect/>
          <a:stretch/>
        </p:blipFill>
        <p:spPr>
          <a:xfrm rot="-1077139">
            <a:off x="2576512" y="4726137"/>
            <a:ext cx="3319462" cy="21621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Shape 495"/>
          <p:cNvPicPr preferRelativeResize="0"/>
          <p:nvPr/>
        </p:nvPicPr>
        <p:blipFill rotWithShape="1">
          <a:blip r:embed="rId3">
            <a:alphaModFix/>
          </a:blip>
          <a:srcRect/>
          <a:stretch/>
        </p:blipFill>
        <p:spPr>
          <a:xfrm>
            <a:off x="609600" y="381001"/>
            <a:ext cx="7991475" cy="6151903"/>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500" name="Shape 500"/>
          <p:cNvPicPr preferRelativeResize="0"/>
          <p:nvPr/>
        </p:nvPicPr>
        <p:blipFill rotWithShape="1">
          <a:blip r:embed="rId3">
            <a:alphaModFix/>
          </a:blip>
          <a:srcRect/>
          <a:stretch/>
        </p:blipFill>
        <p:spPr>
          <a:xfrm>
            <a:off x="3276600" y="381000"/>
            <a:ext cx="2671761" cy="6120275"/>
          </a:xfrm>
          <a:prstGeom prst="rect">
            <a:avLst/>
          </a:prstGeom>
          <a:noFill/>
          <a:ln>
            <a:noFill/>
          </a:ln>
          <a:effectLst>
            <a:outerShdw blurRad="190500" algn="tl" rotWithShape="0">
              <a:srgbClr val="000000">
                <a:alpha val="69803"/>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a:blip r:embed="rId3">
            <a:alphaModFix/>
          </a:blip>
          <a:stretch>
            <a:fillRect/>
          </a:stretch>
        </p:blipFill>
        <p:spPr>
          <a:xfrm>
            <a:off x="2154675" y="106400"/>
            <a:ext cx="5065796" cy="655320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Shape 511"/>
          <p:cNvSpPr txBox="1">
            <a:spLocks noGrp="1"/>
          </p:cNvSpPr>
          <p:nvPr>
            <p:ph type="title"/>
          </p:nvPr>
        </p:nvSpPr>
        <p:spPr>
          <a:xfrm>
            <a:off x="2639825" y="1113371"/>
            <a:ext cx="3124200" cy="4297500"/>
          </a:xfrm>
          <a:prstGeom prst="rect">
            <a:avLst/>
          </a:prstGeom>
          <a:noFill/>
          <a:ln>
            <a:noFill/>
          </a:ln>
        </p:spPr>
        <p:txBody>
          <a:bodyPr lIns="91425" tIns="45700" rIns="91425" bIns="45700" anchor="ctr" anchorCtr="0">
            <a:noAutofit/>
          </a:bodyPr>
          <a:lstStyle/>
          <a:p>
            <a:pPr marL="0" marR="0" lvl="0" indent="0" algn="ctr" rtl="0">
              <a:spcBef>
                <a:spcPts val="0"/>
              </a:spcBef>
              <a:buClr>
                <a:srgbClr val="FFFF99"/>
              </a:buClr>
              <a:buSzPct val="25000"/>
              <a:buFont typeface="Arial Black"/>
              <a:buNone/>
            </a:pPr>
            <a:r>
              <a:rPr lang="en-US" sz="4800" b="0" i="0" u="none" strike="noStrike" cap="none">
                <a:solidFill>
                  <a:srgbClr val="FFFF99"/>
                </a:solidFill>
                <a:latin typeface="Arial Black"/>
                <a:ea typeface="Arial Black"/>
                <a:cs typeface="Arial Black"/>
                <a:sym typeface="Arial Black"/>
              </a:rPr>
              <a:t>See You at the Markets!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http://www.75acresofawesome.com/sites/default/files/farmers-market.jpeg"/>
          <p:cNvPicPr preferRelativeResize="0"/>
          <p:nvPr/>
        </p:nvPicPr>
        <p:blipFill rotWithShape="1">
          <a:blip r:embed="rId3">
            <a:alphaModFix/>
          </a:blip>
          <a:srcRect t="5172" r="3192"/>
          <a:stretch/>
        </p:blipFill>
        <p:spPr>
          <a:xfrm>
            <a:off x="0" y="0"/>
            <a:ext cx="9144000" cy="688942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C:\Users\DKB\Documents\Howard County Farmers' Market\SWAFMC 2016\SWAFMC Jan 27 Meeting\Photos for Slide Show\Hope FM 64.jpg"/>
          <p:cNvPicPr preferRelativeResize="0"/>
          <p:nvPr/>
        </p:nvPicPr>
        <p:blipFill rotWithShape="1">
          <a:blip r:embed="rId3">
            <a:alphaModFix/>
          </a:blip>
          <a:srcRect t="17548"/>
          <a:stretch/>
        </p:blipFill>
        <p:spPr>
          <a:xfrm>
            <a:off x="4355183" y="0"/>
            <a:ext cx="4876799" cy="3015792"/>
          </a:xfrm>
          <a:prstGeom prst="rect">
            <a:avLst/>
          </a:prstGeom>
          <a:noFill/>
          <a:ln>
            <a:noFill/>
          </a:ln>
          <a:effectLst>
            <a:outerShdw blurRad="292100" dist="139700" dir="2700000" algn="tl" rotWithShape="0">
              <a:srgbClr val="333333">
                <a:alpha val="64705"/>
              </a:srgbClr>
            </a:outerShdw>
          </a:effectLst>
        </p:spPr>
      </p:pic>
      <p:pic>
        <p:nvPicPr>
          <p:cNvPr id="130" name="Shape 130" descr="C:\Users\DKB\Documents\Howard County Farmers' Market\SWAFMC 2016\SWAFMC Jan 27 Meeting\Photos for Slide Show\Hope FM 25 (2).jpg"/>
          <p:cNvPicPr preferRelativeResize="0"/>
          <p:nvPr/>
        </p:nvPicPr>
        <p:blipFill rotWithShape="1">
          <a:blip r:embed="rId4">
            <a:alphaModFix/>
          </a:blip>
          <a:srcRect r="15326"/>
          <a:stretch/>
        </p:blipFill>
        <p:spPr>
          <a:xfrm>
            <a:off x="0" y="0"/>
            <a:ext cx="4355183" cy="6858000"/>
          </a:xfrm>
          <a:prstGeom prst="rect">
            <a:avLst/>
          </a:prstGeom>
          <a:noFill/>
          <a:ln>
            <a:noFill/>
          </a:ln>
          <a:effectLst>
            <a:outerShdw blurRad="292100" dist="139700" dir="2700000" algn="tl" rotWithShape="0">
              <a:srgbClr val="333333">
                <a:alpha val="64705"/>
              </a:srgbClr>
            </a:outerShdw>
          </a:effectLst>
        </p:spPr>
      </p:pic>
      <p:pic>
        <p:nvPicPr>
          <p:cNvPr id="131" name="Shape 131" descr="C:\Users\DKB\Documents\Howard County Farmers' Market\SWAFMC 2016\SWAFMC Jan 27 Meeting\Photos for Slide Show\Hope FM 65.jpg"/>
          <p:cNvPicPr preferRelativeResize="0"/>
          <p:nvPr/>
        </p:nvPicPr>
        <p:blipFill rotWithShape="1">
          <a:blip r:embed="rId5">
            <a:alphaModFix/>
          </a:blip>
          <a:srcRect l="3821" t="13846" r="20132" b="17991"/>
          <a:stretch/>
        </p:blipFill>
        <p:spPr>
          <a:xfrm>
            <a:off x="4355183" y="3015791"/>
            <a:ext cx="4808647" cy="3842207"/>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C:\Users\DKB\Documents\Howard County Farmers' Market\SWAFMC 2016\SWAFMC Jan 27 Meeting\Photos for Slide Show\Hope FM 59.jpg"/>
          <p:cNvPicPr preferRelativeResize="0"/>
          <p:nvPr/>
        </p:nvPicPr>
        <p:blipFill rotWithShape="1">
          <a:blip r:embed="rId3">
            <a:alphaModFix/>
          </a:blip>
          <a:srcRect/>
          <a:stretch/>
        </p:blipFill>
        <p:spPr>
          <a:xfrm>
            <a:off x="13355"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descr="C:\Users\DKB\Documents\Howard County Farmers' Market\SWAFMC 2016\SWAFMC Jan 27 Meeting\Photos for Slide Show\Hope FM 39.jpg"/>
          <p:cNvPicPr preferRelativeResize="0"/>
          <p:nvPr/>
        </p:nvPicPr>
        <p:blipFill rotWithShape="1">
          <a:blip r:embed="rId3">
            <a:alphaModFix/>
          </a:blip>
          <a:srcRect l="2009" r="3744"/>
          <a:stretch/>
        </p:blipFill>
        <p:spPr>
          <a:xfrm>
            <a:off x="4278198" y="-23569"/>
            <a:ext cx="4864231" cy="6881567"/>
          </a:xfrm>
          <a:prstGeom prst="rect">
            <a:avLst/>
          </a:prstGeom>
          <a:noFill/>
          <a:ln>
            <a:noFill/>
          </a:ln>
        </p:spPr>
      </p:pic>
      <p:pic>
        <p:nvPicPr>
          <p:cNvPr id="142" name="Shape 142" descr="C:\Users\DKB\Documents\Howard County Farmers' Market\SWAFMC 2016\SWAFMC Jan 27 Meeting\Photos for Slide Show\Hope FM 28.jpg"/>
          <p:cNvPicPr preferRelativeResize="0"/>
          <p:nvPr/>
        </p:nvPicPr>
        <p:blipFill rotWithShape="1">
          <a:blip r:embed="rId4">
            <a:alphaModFix/>
          </a:blip>
          <a:srcRect t="13996" r="28328"/>
          <a:stretch/>
        </p:blipFill>
        <p:spPr>
          <a:xfrm>
            <a:off x="20424" y="0"/>
            <a:ext cx="4286418" cy="685799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TotalTime>
  <Words>1221</Words>
  <Application>Microsoft Office PowerPoint</Application>
  <PresentationFormat>On-screen Show (4:3)</PresentationFormat>
  <Paragraphs>179</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Arial Black</vt:lpstr>
      <vt:lpstr>Noto Sans Symbols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Fresh Eggs</vt:lpstr>
      <vt:lpstr>Fresh Eggs </vt:lpstr>
      <vt:lpstr>Fresh Eggs</vt:lpstr>
      <vt:lpstr>Fresh Eggs</vt:lpstr>
      <vt:lpstr>Fresh Eggs</vt:lpstr>
      <vt:lpstr>Fresh Eggs</vt:lpstr>
      <vt:lpstr>Fresh Eggs</vt:lpstr>
      <vt:lpstr>PowerPoint Presentation</vt:lpstr>
      <vt:lpstr>Honey </vt:lpstr>
      <vt:lpstr>Sorghum Molasses </vt:lpstr>
      <vt:lpstr>Potted Plants and Bedding Plants –   Container plants that you grow yourself from seeds, cuttings or divisions and which are potted in soilless mix (no garden soil!).</vt:lpstr>
      <vt:lpstr>PowerPoint Presentation</vt:lpstr>
      <vt:lpstr>Cottage Foods</vt:lpstr>
      <vt:lpstr>Cottage Foods</vt:lpstr>
      <vt:lpstr>Cottage Foods</vt:lpstr>
      <vt:lpstr>Cottage Foods</vt:lpstr>
      <vt:lpstr>NO Sugar Substitutes in Jams, Jellies and Fruit Butters</vt:lpstr>
      <vt:lpstr>Cottage Foods - Labeling</vt:lpstr>
      <vt:lpstr>PowerPoint Presentation</vt:lpstr>
      <vt:lpstr>PowerPoint Presentation</vt:lpstr>
      <vt:lpstr>Wear a name tag and a smile.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Tax Exempt?</vt:lpstr>
      <vt:lpstr>PowerPoint Presentation</vt:lpstr>
      <vt:lpstr>PowerPoint Presentation</vt:lpstr>
      <vt:lpstr>PowerPoint Presentation</vt:lpstr>
      <vt:lpstr>PowerPoint Presentation</vt:lpstr>
      <vt:lpstr>PowerPoint Presentation</vt:lpstr>
      <vt:lpstr>PowerPoint Presentation</vt:lpstr>
      <vt:lpstr>See You at the Markets!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DKB</dc:creator>
  <cp:lastModifiedBy>DKB</cp:lastModifiedBy>
  <cp:revision>9</cp:revision>
  <dcterms:modified xsi:type="dcterms:W3CDTF">2017-02-20T13:49:22Z</dcterms:modified>
</cp:coreProperties>
</file>